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326" r:id="rId1"/>
  </p:sldMasterIdLst>
  <p:notesMasterIdLst>
    <p:notesMasterId r:id="rId30"/>
  </p:notesMasterIdLst>
  <p:sldIdLst>
    <p:sldId id="256" r:id="rId2"/>
    <p:sldId id="269" r:id="rId3"/>
    <p:sldId id="277" r:id="rId4"/>
    <p:sldId id="290" r:id="rId5"/>
    <p:sldId id="272" r:id="rId6"/>
    <p:sldId id="292" r:id="rId7"/>
    <p:sldId id="291" r:id="rId8"/>
    <p:sldId id="293" r:id="rId9"/>
    <p:sldId id="275" r:id="rId10"/>
    <p:sldId id="283" r:id="rId11"/>
    <p:sldId id="262" r:id="rId12"/>
    <p:sldId id="257" r:id="rId13"/>
    <p:sldId id="260" r:id="rId14"/>
    <p:sldId id="264" r:id="rId15"/>
    <p:sldId id="279" r:id="rId16"/>
    <p:sldId id="270" r:id="rId17"/>
    <p:sldId id="263" r:id="rId18"/>
    <p:sldId id="281" r:id="rId19"/>
    <p:sldId id="261" r:id="rId20"/>
    <p:sldId id="258" r:id="rId21"/>
    <p:sldId id="273" r:id="rId22"/>
    <p:sldId id="276" r:id="rId23"/>
    <p:sldId id="284" r:id="rId24"/>
    <p:sldId id="285" r:id="rId25"/>
    <p:sldId id="286" r:id="rId26"/>
    <p:sldId id="287" r:id="rId27"/>
    <p:sldId id="288" r:id="rId28"/>
    <p:sldId id="294"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29" autoAdjust="0"/>
    <p:restoredTop sz="94660"/>
  </p:normalViewPr>
  <p:slideViewPr>
    <p:cSldViewPr snapToGrid="0">
      <p:cViewPr varScale="1">
        <p:scale>
          <a:sx n="59" d="100"/>
          <a:sy n="59" d="100"/>
        </p:scale>
        <p:origin x="648" y="5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7E85-4DB6-893E-CE0CA4014DC8}"/>
              </c:ext>
            </c:extLst>
          </c:dPt>
          <c:dPt>
            <c:idx val="1"/>
            <c:bubble3D val="0"/>
            <c:spPr>
              <a:solidFill>
                <a:schemeClr val="accent2"/>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7E85-4DB6-893E-CE0CA4014DC8}"/>
              </c:ext>
            </c:extLst>
          </c:dPt>
          <c:dPt>
            <c:idx val="2"/>
            <c:bubble3D val="0"/>
            <c:spPr>
              <a:solidFill>
                <a:schemeClr val="accent3"/>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7E85-4DB6-893E-CE0CA4014DC8}"/>
              </c:ext>
            </c:extLst>
          </c:dPt>
          <c:dPt>
            <c:idx val="3"/>
            <c:bubble3D val="0"/>
            <c:spPr>
              <a:solidFill>
                <a:schemeClr val="accent4"/>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7-7E85-4DB6-893E-CE0CA4014DC8}"/>
              </c:ext>
            </c:extLst>
          </c:dPt>
          <c:dPt>
            <c:idx val="4"/>
            <c:bubble3D val="0"/>
            <c:spPr>
              <a:solidFill>
                <a:schemeClr val="accent5"/>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9-7E85-4DB6-893E-CE0CA4014DC8}"/>
              </c:ext>
            </c:extLst>
          </c:dPt>
          <c:dPt>
            <c:idx val="5"/>
            <c:bubble3D val="0"/>
            <c:spPr>
              <a:solidFill>
                <a:schemeClr val="accent6"/>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B-7E85-4DB6-893E-CE0CA4014DC8}"/>
              </c:ext>
            </c:extLst>
          </c:dPt>
          <c:dPt>
            <c:idx val="6"/>
            <c:bubble3D val="0"/>
            <c:spPr>
              <a:solidFill>
                <a:schemeClr val="accent1">
                  <a:lumMod val="6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D-7E85-4DB6-893E-CE0CA4014DC8}"/>
              </c:ext>
            </c:extLst>
          </c:dPt>
          <c:dPt>
            <c:idx val="7"/>
            <c:bubble3D val="0"/>
            <c:spPr>
              <a:solidFill>
                <a:schemeClr val="accent2">
                  <a:lumMod val="6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F-7E85-4DB6-893E-CE0CA4014DC8}"/>
              </c:ext>
            </c:extLst>
          </c:dPt>
          <c:dPt>
            <c:idx val="8"/>
            <c:bubble3D val="0"/>
            <c:spPr>
              <a:solidFill>
                <a:schemeClr val="accent3">
                  <a:lumMod val="6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11-7E85-4DB6-893E-CE0CA4014DC8}"/>
              </c:ext>
            </c:extLst>
          </c:dPt>
          <c:dPt>
            <c:idx val="9"/>
            <c:bubble3D val="0"/>
            <c:spPr>
              <a:solidFill>
                <a:schemeClr val="accent4">
                  <a:lumMod val="6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13-7E85-4DB6-893E-CE0CA4014DC8}"/>
              </c:ext>
            </c:extLst>
          </c:dPt>
          <c:dPt>
            <c:idx val="10"/>
            <c:bubble3D val="0"/>
            <c:spPr>
              <a:solidFill>
                <a:schemeClr val="accent5">
                  <a:lumMod val="60000"/>
                </a:schemeClr>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15-7E85-4DB6-893E-CE0CA4014DC8}"/>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Sheet1!$A$2:$A$12</c:f>
              <c:strCache>
                <c:ptCount val="11"/>
                <c:pt idx="0">
                  <c:v>comedy</c:v>
                </c:pt>
                <c:pt idx="1">
                  <c:v>animation</c:v>
                </c:pt>
                <c:pt idx="2">
                  <c:v>horror</c:v>
                </c:pt>
                <c:pt idx="3">
                  <c:v>adventure</c:v>
                </c:pt>
                <c:pt idx="4">
                  <c:v>action</c:v>
                </c:pt>
                <c:pt idx="5">
                  <c:v>musical</c:v>
                </c:pt>
                <c:pt idx="6">
                  <c:v>war</c:v>
                </c:pt>
                <c:pt idx="7">
                  <c:v>history</c:v>
                </c:pt>
                <c:pt idx="8">
                  <c:v>family</c:v>
                </c:pt>
                <c:pt idx="9">
                  <c:v>crime</c:v>
                </c:pt>
                <c:pt idx="10">
                  <c:v>drama</c:v>
                </c:pt>
              </c:strCache>
            </c:strRef>
          </c:cat>
          <c:val>
            <c:numRef>
              <c:f>Sheet1!$B$2:$B$12</c:f>
              <c:numCache>
                <c:formatCode>General</c:formatCode>
                <c:ptCount val="11"/>
                <c:pt idx="0">
                  <c:v>1.9</c:v>
                </c:pt>
                <c:pt idx="1">
                  <c:v>0.6</c:v>
                </c:pt>
                <c:pt idx="2">
                  <c:v>0.4</c:v>
                </c:pt>
                <c:pt idx="3">
                  <c:v>1.3</c:v>
                </c:pt>
                <c:pt idx="4">
                  <c:v>1.7</c:v>
                </c:pt>
                <c:pt idx="5">
                  <c:v>0.1</c:v>
                </c:pt>
                <c:pt idx="6">
                  <c:v>1.3</c:v>
                </c:pt>
                <c:pt idx="7">
                  <c:v>1.5</c:v>
                </c:pt>
                <c:pt idx="8">
                  <c:v>1.1000000000000001</c:v>
                </c:pt>
                <c:pt idx="9">
                  <c:v>0.5</c:v>
                </c:pt>
                <c:pt idx="10">
                  <c:v>2</c:v>
                </c:pt>
              </c:numCache>
            </c:numRef>
          </c:val>
          <c:extLst>
            <c:ext xmlns:c16="http://schemas.microsoft.com/office/drawing/2014/chart" uri="{C3380CC4-5D6E-409C-BE32-E72D297353CC}">
              <c16:uniqueId val="{00000016-7E85-4DB6-893E-CE0CA4014DC8}"/>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overlay val="0"/>
      <c:spPr>
        <a:solidFill>
          <a:schemeClr val="lt1">
            <a:alpha val="78000"/>
          </a:schemeClr>
        </a:solid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a:softEdge rad="635000"/>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defRPr sz="1197"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22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973920-9914-4F4C-B5AD-837F98C66E30}" type="datetimeFigureOut">
              <a:rPr lang="en-US" smtClean="0"/>
              <a:t>08-Jan-22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936AA1-5420-443A-83CC-455DFB16319E}" type="slidenum">
              <a:rPr lang="en-US" smtClean="0"/>
              <a:t>‹#›</a:t>
            </a:fld>
            <a:endParaRPr lang="en-US"/>
          </a:p>
        </p:txBody>
      </p:sp>
    </p:spTree>
    <p:extLst>
      <p:ext uri="{BB962C8B-B14F-4D97-AF65-F5344CB8AC3E}">
        <p14:creationId xmlns:p14="http://schemas.microsoft.com/office/powerpoint/2010/main" val="2563286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5586B75A-687E-405C-8A0B-8D00578BA2C3}" type="datetimeFigureOut">
              <a:rPr lang="en-US" smtClean="0"/>
              <a:pPr/>
              <a:t>08-Jan-22</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4FAB73BC-B049-4115-A692-8D63A059BFB8}" type="slidenum">
              <a:rPr lang="en-US" smtClean="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24491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08-Jan-22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6430699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08-Jan-22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2722655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08-Jan-22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290540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08-Jan-22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5333479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08-Jan-22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246260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08-Jan-22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993729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08-Jan-22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12124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08-Jan-22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5834248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08-Jan-22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2566210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08-Jan-22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45508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586B75A-687E-405C-8A0B-8D00578BA2C3}" type="datetimeFigureOut">
              <a:rPr lang="en-US" smtClean="0"/>
              <a:pPr/>
              <a:t>08-Jan-22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9538488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08-Jan-22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304922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3D7E00A-486F-4252-8B1D-E32645521F49}" type="datetimeFigureOut">
              <a:rPr lang="en-US" smtClean="0"/>
              <a:t>08-Jan-22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0001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FigureOut">
              <a:rPr lang="en-US" smtClean="0"/>
              <a:t>08-Jan-22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595174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08-Jan-22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112267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08-Jan-22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692190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586B75A-687E-405C-8A0B-8D00578BA2C3}" type="datetimeFigureOut">
              <a:rPr lang="en-US" smtClean="0"/>
              <a:pPr/>
              <a:t>08-Jan-22</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08437309"/>
      </p:ext>
    </p:extLst>
  </p:cSld>
  <p:clrMap bg1="lt1" tx1="dk1" bg2="lt2" tx2="dk2" accent1="accent1" accent2="accent2" accent3="accent3" accent4="accent4" accent5="accent5" accent6="accent6" hlink="hlink" folHlink="folHlink"/>
  <p:sldLayoutIdLst>
    <p:sldLayoutId id="2147484327" r:id="rId1"/>
    <p:sldLayoutId id="2147484328" r:id="rId2"/>
    <p:sldLayoutId id="2147484329" r:id="rId3"/>
    <p:sldLayoutId id="2147484330" r:id="rId4"/>
    <p:sldLayoutId id="2147484331" r:id="rId5"/>
    <p:sldLayoutId id="2147484332" r:id="rId6"/>
    <p:sldLayoutId id="2147484333" r:id="rId7"/>
    <p:sldLayoutId id="2147484334" r:id="rId8"/>
    <p:sldLayoutId id="2147484335" r:id="rId9"/>
    <p:sldLayoutId id="2147484336" r:id="rId10"/>
    <p:sldLayoutId id="2147484337" r:id="rId11"/>
    <p:sldLayoutId id="2147484338" r:id="rId12"/>
    <p:sldLayoutId id="2147484339" r:id="rId13"/>
    <p:sldLayoutId id="2147484340" r:id="rId14"/>
    <p:sldLayoutId id="2147484341" r:id="rId15"/>
    <p:sldLayoutId id="2147484342" r:id="rId16"/>
    <p:sldLayoutId id="2147484343" r:id="rId17"/>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62.jp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chart" Target="../charts/chart1.xml"/><Relationship Id="rId5" Type="http://schemas.microsoft.com/office/2007/relationships/hdphoto" Target="../media/hdphoto1.wdp"/><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Layout" Target="../slideLayouts/slideLayout6.xm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ACE0436-0037-4A46-9C44-2EB95BF308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cxnSp>
        <p:nvCxnSpPr>
          <p:cNvPr id="12" name="Straight Connector 11">
            <a:extLst>
              <a:ext uri="{FF2B5EF4-FFF2-40B4-BE49-F238E27FC236}">
                <a16:creationId xmlns:a16="http://schemas.microsoft.com/office/drawing/2014/main" id="{05E6FF9D-6599-42FC-BD0E-BAA1B1997D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14" name="Rectangle 13">
            <a:extLst>
              <a:ext uri="{FF2B5EF4-FFF2-40B4-BE49-F238E27FC236}">
                <a16:creationId xmlns:a16="http://schemas.microsoft.com/office/drawing/2014/main" id="{832A1E47-A968-404F-8DBE-B31240A9B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E0DDDCF8-BC1A-4404-8ACA-D8D2BB4BE97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cxnSp>
        <p:nvCxnSpPr>
          <p:cNvPr id="18" name="Straight Connector 17">
            <a:extLst>
              <a:ext uri="{FF2B5EF4-FFF2-40B4-BE49-F238E27FC236}">
                <a16:creationId xmlns:a16="http://schemas.microsoft.com/office/drawing/2014/main" id="{CBB3FB69-D504-412A-90F9-1D1BAA6AC8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1" y="2400639"/>
            <a:ext cx="3660057" cy="0"/>
          </a:xfrm>
          <a:prstGeom prst="line">
            <a:avLst/>
          </a:prstGeom>
        </p:spPr>
        <p:style>
          <a:lnRef idx="2">
            <a:schemeClr val="accent1"/>
          </a:lnRef>
          <a:fillRef idx="0">
            <a:schemeClr val="accent1"/>
          </a:fillRef>
          <a:effectRef idx="1">
            <a:schemeClr val="accent1"/>
          </a:effectRef>
          <a:fontRef idx="minor">
            <a:schemeClr val="tx1"/>
          </a:fontRef>
        </p:style>
      </p:cxnSp>
      <p:sp>
        <p:nvSpPr>
          <p:cNvPr id="11" name="Title 1">
            <a:extLst>
              <a:ext uri="{FF2B5EF4-FFF2-40B4-BE49-F238E27FC236}">
                <a16:creationId xmlns:a16="http://schemas.microsoft.com/office/drawing/2014/main" id="{C5D15F59-A367-4B13-9AD4-EC69B5557AC9}"/>
              </a:ext>
            </a:extLst>
          </p:cNvPr>
          <p:cNvSpPr txBox="1">
            <a:spLocks/>
          </p:cNvSpPr>
          <p:nvPr/>
        </p:nvSpPr>
        <p:spPr>
          <a:xfrm>
            <a:off x="4542611" y="722059"/>
            <a:ext cx="6562725" cy="1419836"/>
          </a:xfrm>
          <a:prstGeom prst="rect">
            <a:avLst/>
          </a:prstGeom>
          <a:effectLst/>
          <a:scene3d>
            <a:camera prst="orthographicFront">
              <a:rot lat="0" lon="0" rev="0"/>
            </a:camera>
            <a:lightRig rig="glow" dir="t">
              <a:rot lat="0" lon="0" rev="4800000"/>
            </a:lightRig>
          </a:scene3d>
        </p:spPr>
        <p:txBody>
          <a:bodyPr vert="horz" lIns="91440" tIns="45720" rIns="91440" bIns="45720" rtlCol="0" anchor="ctr">
            <a:normAutofit/>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solidFill>
                  <a:srgbClr val="524736"/>
                </a:solidFill>
              </a:rPr>
              <a:t>Data visualization project</a:t>
            </a:r>
            <a:endParaRPr lang="en-US" dirty="0">
              <a:solidFill>
                <a:srgbClr val="524736"/>
              </a:solidFill>
            </a:endParaRPr>
          </a:p>
        </p:txBody>
      </p:sp>
      <p:sp>
        <p:nvSpPr>
          <p:cNvPr id="13" name="Subtitle 2">
            <a:extLst>
              <a:ext uri="{FF2B5EF4-FFF2-40B4-BE49-F238E27FC236}">
                <a16:creationId xmlns:a16="http://schemas.microsoft.com/office/drawing/2014/main" id="{DD5E8824-CD64-452F-B566-C70784FC887C}"/>
              </a:ext>
            </a:extLst>
          </p:cNvPr>
          <p:cNvSpPr txBox="1">
            <a:spLocks/>
          </p:cNvSpPr>
          <p:nvPr/>
        </p:nvSpPr>
        <p:spPr>
          <a:xfrm>
            <a:off x="5105246" y="2938956"/>
            <a:ext cx="6948881" cy="2578752"/>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a:lstStyle>
          <a:p>
            <a:r>
              <a:rPr lang="en-US"/>
              <a:t>Mohamed Khaled Mohamed 20191474372</a:t>
            </a:r>
          </a:p>
          <a:p>
            <a:r>
              <a:rPr lang="en-US"/>
              <a:t>Mina Ibrahim Sophy 20191474668</a:t>
            </a:r>
          </a:p>
          <a:p>
            <a:r>
              <a:rPr lang="en-US"/>
              <a:t>Mena Allah Ashraf Mahmoud 20191474929</a:t>
            </a:r>
          </a:p>
          <a:p>
            <a:r>
              <a:rPr lang="en-US"/>
              <a:t>Esraa elsayed Mostafa 20191475187</a:t>
            </a:r>
          </a:p>
          <a:p>
            <a:r>
              <a:rPr lang="en-US"/>
              <a:t>Sara Mohamed Mohamed Ibrahim 20191616622</a:t>
            </a:r>
            <a:endParaRPr lang="en-US" dirty="0"/>
          </a:p>
        </p:txBody>
      </p:sp>
      <p:pic>
        <p:nvPicPr>
          <p:cNvPr id="15" name="Picture 14" descr="3D abstract blue and gold cube illustration">
            <a:extLst>
              <a:ext uri="{FF2B5EF4-FFF2-40B4-BE49-F238E27FC236}">
                <a16:creationId xmlns:a16="http://schemas.microsoft.com/office/drawing/2014/main" id="{D38E1683-9AA3-4E31-9502-34A99994E90E}"/>
              </a:ext>
            </a:extLst>
          </p:cNvPr>
          <p:cNvPicPr>
            <a:picLocks noChangeAspect="1"/>
          </p:cNvPicPr>
          <p:nvPr/>
        </p:nvPicPr>
        <p:blipFill rotWithShape="1">
          <a:blip r:embed="rId4"/>
          <a:srcRect l="23745" r="40616" b="1"/>
          <a:stretch/>
        </p:blipFill>
        <p:spPr>
          <a:xfrm>
            <a:off x="465168" y="513826"/>
            <a:ext cx="4077443" cy="5880682"/>
          </a:xfrm>
          <a:prstGeom prst="rect">
            <a:avLst/>
          </a:prstGeom>
        </p:spPr>
      </p:pic>
    </p:spTree>
    <p:extLst>
      <p:ext uri="{BB962C8B-B14F-4D97-AF65-F5344CB8AC3E}">
        <p14:creationId xmlns:p14="http://schemas.microsoft.com/office/powerpoint/2010/main" val="23399960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35498ED-6CF0-4D48-855A-7E7FF0F0242F}"/>
              </a:ext>
            </a:extLst>
          </p:cNvPr>
          <p:cNvSpPr txBox="1"/>
          <p:nvPr/>
        </p:nvSpPr>
        <p:spPr>
          <a:xfrm>
            <a:off x="3517162" y="3833433"/>
            <a:ext cx="4372437" cy="1896894"/>
          </a:xfrm>
          <a:prstGeom prst="rect">
            <a:avLst/>
          </a:prstGeom>
          <a:noFill/>
          <a:ln>
            <a:solidFill>
              <a:schemeClr val="tx1"/>
            </a:solidFill>
          </a:ln>
        </p:spPr>
        <p:txBody>
          <a:bodyPr vert="horz" lIns="91440" tIns="45720" rIns="91440" bIns="45720" rtlCol="0" anchor="ctr">
            <a:normAutofit/>
          </a:bodyPr>
          <a:lstStyle/>
          <a:p>
            <a:pPr defTabSz="914400">
              <a:lnSpc>
                <a:spcPct val="85000"/>
              </a:lnSpc>
              <a:spcBef>
                <a:spcPct val="0"/>
              </a:spcBef>
              <a:spcAft>
                <a:spcPts val="600"/>
              </a:spcAft>
            </a:pPr>
            <a:r>
              <a:rPr lang="en-US" sz="2000" spc="-120" dirty="0">
                <a:latin typeface="Calibri Light" panose="020F0302020204030204" pitchFamily="34" charset="0"/>
                <a:ea typeface="+mj-ea"/>
                <a:cs typeface="Calibri Light" panose="020F0302020204030204" pitchFamily="34" charset="0"/>
              </a:rPr>
              <a:t>we can see here a movie like avatar pays not that much on budget and get the highest revenue which reflected on its rate</a:t>
            </a:r>
          </a:p>
        </p:txBody>
      </p:sp>
      <p:pic>
        <p:nvPicPr>
          <p:cNvPr id="3" name="Picture 2" descr="Chart, radar chart&#10;&#10;Description automatically generated">
            <a:extLst>
              <a:ext uri="{FF2B5EF4-FFF2-40B4-BE49-F238E27FC236}">
                <a16:creationId xmlns:a16="http://schemas.microsoft.com/office/drawing/2014/main" id="{A2726C5F-54C5-455B-B10D-4F6FAB37C7C7}"/>
              </a:ext>
            </a:extLst>
          </p:cNvPr>
          <p:cNvPicPr>
            <a:picLocks noChangeAspect="1"/>
          </p:cNvPicPr>
          <p:nvPr/>
        </p:nvPicPr>
        <p:blipFill rotWithShape="1">
          <a:blip r:embed="rId2"/>
          <a:srcRect l="26837" r="18351" b="3"/>
          <a:stretch/>
        </p:blipFill>
        <p:spPr>
          <a:xfrm>
            <a:off x="698254" y="3557694"/>
            <a:ext cx="2393294" cy="2448373"/>
          </a:xfrm>
          <a:prstGeom prst="rect">
            <a:avLst/>
          </a:prstGeom>
        </p:spPr>
      </p:pic>
      <p:pic>
        <p:nvPicPr>
          <p:cNvPr id="9" name="Picture 8">
            <a:extLst>
              <a:ext uri="{FF2B5EF4-FFF2-40B4-BE49-F238E27FC236}">
                <a16:creationId xmlns:a16="http://schemas.microsoft.com/office/drawing/2014/main" id="{49BBCB3E-673A-42FF-ACBB-2CF4BB10D57C}"/>
              </a:ext>
            </a:extLst>
          </p:cNvPr>
          <p:cNvPicPr>
            <a:picLocks noChangeAspect="1"/>
          </p:cNvPicPr>
          <p:nvPr/>
        </p:nvPicPr>
        <p:blipFill>
          <a:blip r:embed="rId3"/>
          <a:stretch>
            <a:fillRect/>
          </a:stretch>
        </p:blipFill>
        <p:spPr>
          <a:xfrm>
            <a:off x="8684759" y="3748284"/>
            <a:ext cx="3014513" cy="1982043"/>
          </a:xfrm>
          <a:prstGeom prst="rect">
            <a:avLst/>
          </a:prstGeom>
        </p:spPr>
      </p:pic>
      <p:sp>
        <p:nvSpPr>
          <p:cNvPr id="23" name="TextBox 22">
            <a:extLst>
              <a:ext uri="{FF2B5EF4-FFF2-40B4-BE49-F238E27FC236}">
                <a16:creationId xmlns:a16="http://schemas.microsoft.com/office/drawing/2014/main" id="{1FA86F00-D7E3-4452-824E-F185A3A65105}"/>
              </a:ext>
            </a:extLst>
          </p:cNvPr>
          <p:cNvSpPr txBox="1"/>
          <p:nvPr/>
        </p:nvSpPr>
        <p:spPr>
          <a:xfrm>
            <a:off x="3452310" y="851933"/>
            <a:ext cx="4385912" cy="2472569"/>
          </a:xfrm>
          <a:prstGeom prst="rect">
            <a:avLst/>
          </a:prstGeom>
          <a:noFill/>
          <a:ln>
            <a:solidFill>
              <a:schemeClr val="tx1"/>
            </a:solidFill>
          </a:ln>
        </p:spPr>
        <p:txBody>
          <a:bodyPr vert="horz" lIns="91440" tIns="45720" rIns="91440" bIns="45720" rtlCol="0">
            <a:normAutofit/>
          </a:bodyPr>
          <a:lstStyle/>
          <a:p>
            <a:pPr defTabSz="914400">
              <a:lnSpc>
                <a:spcPct val="85000"/>
              </a:lnSpc>
              <a:spcAft>
                <a:spcPts val="600"/>
              </a:spcAft>
            </a:pPr>
            <a:r>
              <a:rPr lang="en-US" dirty="0"/>
              <a:t>But a movie like one direction </a:t>
            </a:r>
            <a:r>
              <a:rPr lang="en-US" dirty="0" err="1"/>
              <a:t>payed</a:t>
            </a:r>
            <a:r>
              <a:rPr lang="en-US" dirty="0"/>
              <a:t> </a:t>
            </a:r>
            <a:r>
              <a:rPr lang="en-US" dirty="0" err="1"/>
              <a:t>mormal</a:t>
            </a:r>
            <a:r>
              <a:rPr lang="en-US" dirty="0"/>
              <a:t> budget and got so low revenue and got the highest </a:t>
            </a:r>
            <a:r>
              <a:rPr lang="en-US" dirty="0" err="1"/>
              <a:t>vote_average</a:t>
            </a:r>
            <a:r>
              <a:rPr lang="en-US" dirty="0"/>
              <a:t> which commit our analysis that budget is near to revenue whatever it’s lower or higher and </a:t>
            </a:r>
            <a:r>
              <a:rPr lang="en-US" dirty="0" err="1"/>
              <a:t>vote_average</a:t>
            </a:r>
            <a:r>
              <a:rPr lang="en-US" dirty="0"/>
              <a:t> is independent from both</a:t>
            </a:r>
          </a:p>
        </p:txBody>
      </p:sp>
      <p:pic>
        <p:nvPicPr>
          <p:cNvPr id="24" name="Picture 23" descr="Chart, radar chart&#10;&#10;Description automatically generated">
            <a:extLst>
              <a:ext uri="{FF2B5EF4-FFF2-40B4-BE49-F238E27FC236}">
                <a16:creationId xmlns:a16="http://schemas.microsoft.com/office/drawing/2014/main" id="{165BD1A9-7D9A-4A9E-A133-D486E20CE6EA}"/>
              </a:ext>
            </a:extLst>
          </p:cNvPr>
          <p:cNvPicPr>
            <a:picLocks noChangeAspect="1"/>
          </p:cNvPicPr>
          <p:nvPr/>
        </p:nvPicPr>
        <p:blipFill rotWithShape="1">
          <a:blip r:embed="rId4"/>
          <a:srcRect l="31990" r="12923" b="3"/>
          <a:stretch/>
        </p:blipFill>
        <p:spPr>
          <a:xfrm>
            <a:off x="746181" y="851933"/>
            <a:ext cx="2345367" cy="2649737"/>
          </a:xfrm>
          <a:prstGeom prst="rect">
            <a:avLst/>
          </a:prstGeom>
        </p:spPr>
      </p:pic>
      <p:sp>
        <p:nvSpPr>
          <p:cNvPr id="7" name="Rectangle 6">
            <a:extLst>
              <a:ext uri="{FF2B5EF4-FFF2-40B4-BE49-F238E27FC236}">
                <a16:creationId xmlns:a16="http://schemas.microsoft.com/office/drawing/2014/main" id="{775C0E2D-D81A-479B-8BC9-19F1561FCEAE}"/>
              </a:ext>
            </a:extLst>
          </p:cNvPr>
          <p:cNvSpPr/>
          <p:nvPr/>
        </p:nvSpPr>
        <p:spPr>
          <a:xfrm>
            <a:off x="7355872" y="46863"/>
            <a:ext cx="4343400" cy="805070"/>
          </a:xfrm>
          <a:prstGeom prst="rect">
            <a:avLst/>
          </a:prstGeom>
          <a:solidFill>
            <a:schemeClr val="accent1"/>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Random samples</a:t>
            </a:r>
          </a:p>
        </p:txBody>
      </p:sp>
    </p:spTree>
    <p:extLst>
      <p:ext uri="{BB962C8B-B14F-4D97-AF65-F5344CB8AC3E}">
        <p14:creationId xmlns:p14="http://schemas.microsoft.com/office/powerpoint/2010/main" val="1034537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7F67980-6ABD-4648-98DF-7D1F17122149}"/>
              </a:ext>
            </a:extLst>
          </p:cNvPr>
          <p:cNvSpPr/>
          <p:nvPr/>
        </p:nvSpPr>
        <p:spPr>
          <a:xfrm>
            <a:off x="5757446" y="1609925"/>
            <a:ext cx="4215229" cy="3477875"/>
          </a:xfrm>
          <a:prstGeom prst="rect">
            <a:avLst/>
          </a:prstGeom>
          <a:noFill/>
        </p:spPr>
        <p:txBody>
          <a:bodyPr wrap="square" lIns="91440" tIns="45720" rIns="91440" bIns="45720">
            <a:spAutoFit/>
          </a:bodyPr>
          <a:lstStyle/>
          <a:p>
            <a:pPr algn="ctr"/>
            <a:r>
              <a:rPr lang="en-US" sz="2000" b="0" cap="none" spc="0" dirty="0">
                <a:ln w="0"/>
                <a:effectLst>
                  <a:outerShdw blurRad="38100" dist="19050" dir="2700000" algn="tl" rotWithShape="0">
                    <a:schemeClr val="dk1">
                      <a:alpha val="40000"/>
                    </a:schemeClr>
                  </a:outerShdw>
                </a:effectLst>
              </a:rPr>
              <a:t>In this picture we want to know the relation between </a:t>
            </a:r>
            <a:r>
              <a:rPr lang="en-US" sz="2000" dirty="0">
                <a:ln w="0"/>
                <a:effectLst>
                  <a:outerShdw blurRad="38100" dist="19050" dir="2700000" algn="tl" rotWithShape="0">
                    <a:schemeClr val="dk1">
                      <a:alpha val="40000"/>
                    </a:schemeClr>
                  </a:outerShdw>
                </a:effectLst>
              </a:rPr>
              <a:t>budget</a:t>
            </a:r>
            <a:r>
              <a:rPr lang="en-US" sz="2000" b="0" cap="none" spc="0" dirty="0">
                <a:ln w="0"/>
                <a:effectLst>
                  <a:outerShdw blurRad="38100" dist="19050" dir="2700000" algn="tl" rotWithShape="0">
                    <a:schemeClr val="dk1">
                      <a:alpha val="40000"/>
                    </a:schemeClr>
                  </a:outerShdw>
                </a:effectLst>
              </a:rPr>
              <a:t> and revenue but under wrapping the vote average which is bigger than 6 and the genre as a factor and we find that when we gets more runtime the less we get revenue and we here realize that revenue is independent for </a:t>
            </a:r>
          </a:p>
          <a:p>
            <a:pPr algn="ctr"/>
            <a:r>
              <a:rPr lang="en-US" sz="2000" b="0" cap="none" spc="0" dirty="0">
                <a:ln w="0"/>
                <a:effectLst>
                  <a:outerShdw blurRad="38100" dist="19050" dir="2700000" algn="tl" rotWithShape="0">
                    <a:schemeClr val="dk1">
                      <a:alpha val="40000"/>
                    </a:schemeClr>
                  </a:outerShdw>
                </a:effectLst>
              </a:rPr>
              <a:t>(runtime + vote average) as we can see most runtime + medium rate like 7.5 give me the highest revenue</a:t>
            </a:r>
          </a:p>
        </p:txBody>
      </p:sp>
      <p:pic>
        <p:nvPicPr>
          <p:cNvPr id="5" name="Picture 4">
            <a:extLst>
              <a:ext uri="{FF2B5EF4-FFF2-40B4-BE49-F238E27FC236}">
                <a16:creationId xmlns:a16="http://schemas.microsoft.com/office/drawing/2014/main" id="{4B98EB0C-A5C6-4AAC-8EF2-E3E1B3B77D21}"/>
              </a:ext>
            </a:extLst>
          </p:cNvPr>
          <p:cNvPicPr>
            <a:picLocks noChangeAspect="1"/>
          </p:cNvPicPr>
          <p:nvPr/>
        </p:nvPicPr>
        <p:blipFill>
          <a:blip r:embed="rId2"/>
          <a:stretch>
            <a:fillRect/>
          </a:stretch>
        </p:blipFill>
        <p:spPr>
          <a:xfrm>
            <a:off x="1" y="0"/>
            <a:ext cx="5762624" cy="1428949"/>
          </a:xfrm>
          <a:prstGeom prst="rect">
            <a:avLst/>
          </a:prstGeom>
        </p:spPr>
      </p:pic>
      <p:pic>
        <p:nvPicPr>
          <p:cNvPr id="3" name="Picture 2">
            <a:extLst>
              <a:ext uri="{FF2B5EF4-FFF2-40B4-BE49-F238E27FC236}">
                <a16:creationId xmlns:a16="http://schemas.microsoft.com/office/drawing/2014/main" id="{250B197D-A96F-4E8E-B4E1-69729E31B78B}"/>
              </a:ext>
            </a:extLst>
          </p:cNvPr>
          <p:cNvPicPr>
            <a:picLocks noChangeAspect="1"/>
          </p:cNvPicPr>
          <p:nvPr/>
        </p:nvPicPr>
        <p:blipFill>
          <a:blip r:embed="rId3"/>
          <a:stretch>
            <a:fillRect/>
          </a:stretch>
        </p:blipFill>
        <p:spPr>
          <a:xfrm>
            <a:off x="-5179" y="1416537"/>
            <a:ext cx="5762625" cy="4986848"/>
          </a:xfrm>
          <a:prstGeom prst="rect">
            <a:avLst/>
          </a:prstGeom>
        </p:spPr>
      </p:pic>
      <p:sp>
        <p:nvSpPr>
          <p:cNvPr id="9" name="Rectangle 8">
            <a:extLst>
              <a:ext uri="{FF2B5EF4-FFF2-40B4-BE49-F238E27FC236}">
                <a16:creationId xmlns:a16="http://schemas.microsoft.com/office/drawing/2014/main" id="{B759D112-DC1B-4F23-9A71-6019C6ECD96F}"/>
              </a:ext>
            </a:extLst>
          </p:cNvPr>
          <p:cNvSpPr/>
          <p:nvPr/>
        </p:nvSpPr>
        <p:spPr>
          <a:xfrm>
            <a:off x="7304885" y="176204"/>
            <a:ext cx="4343400" cy="805070"/>
          </a:xfrm>
          <a:prstGeom prst="rect">
            <a:avLst/>
          </a:prstGeom>
          <a:solidFill>
            <a:schemeClr val="accent1"/>
          </a:solid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ANOTHER KIND OF MAPPING THE DATA</a:t>
            </a:r>
          </a:p>
        </p:txBody>
      </p:sp>
    </p:spTree>
    <p:extLst>
      <p:ext uri="{BB962C8B-B14F-4D97-AF65-F5344CB8AC3E}">
        <p14:creationId xmlns:p14="http://schemas.microsoft.com/office/powerpoint/2010/main" val="2530736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7792073-A3A1-4EA3-A9C5-8EFF4BB57FB5}"/>
              </a:ext>
            </a:extLst>
          </p:cNvPr>
          <p:cNvSpPr/>
          <p:nvPr/>
        </p:nvSpPr>
        <p:spPr>
          <a:xfrm>
            <a:off x="6538528" y="2215826"/>
            <a:ext cx="3321090" cy="2246769"/>
          </a:xfrm>
          <a:prstGeom prst="rect">
            <a:avLst/>
          </a:prstGeom>
          <a:noFill/>
        </p:spPr>
        <p:txBody>
          <a:bodyPr wrap="square" lIns="91440" tIns="45720" rIns="91440" bIns="45720">
            <a:spAutoFit/>
          </a:bodyPr>
          <a:lstStyle/>
          <a:p>
            <a:pPr algn="ctr"/>
            <a:r>
              <a:rPr lang="en-GB" sz="2000" b="0" cap="none" spc="0" dirty="0">
                <a:ln w="0"/>
                <a:effectLst>
                  <a:outerShdw blurRad="38100" dist="19050" dir="2700000" algn="tl" rotWithShape="0">
                    <a:schemeClr val="dk1">
                      <a:alpha val="40000"/>
                    </a:schemeClr>
                  </a:outerShdw>
                </a:effectLst>
              </a:rPr>
              <a:t>There is a direct relationship (increasing)  between the budget and revenue</a:t>
            </a:r>
            <a:r>
              <a:rPr lang="en-GB" sz="2000" dirty="0">
                <a:ln w="0"/>
                <a:effectLst>
                  <a:outerShdw blurRad="38100" dist="19050" dir="2700000" algn="tl" rotWithShape="0">
                    <a:schemeClr val="dk1">
                      <a:alpha val="40000"/>
                    </a:schemeClr>
                  </a:outerShdw>
                </a:effectLst>
              </a:rPr>
              <a:t>. </a:t>
            </a:r>
            <a:r>
              <a:rPr lang="en-GB" sz="2000" b="0" cap="none" spc="0" dirty="0">
                <a:ln w="0"/>
                <a:effectLst>
                  <a:outerShdw blurRad="38100" dist="19050" dir="2700000" algn="tl" rotWithShape="0">
                    <a:schemeClr val="dk1">
                      <a:alpha val="40000"/>
                    </a:schemeClr>
                  </a:outerShdw>
                </a:effectLst>
              </a:rPr>
              <a:t>When adding the </a:t>
            </a:r>
            <a:r>
              <a:rPr lang="en-GB" sz="2000" b="0" cap="none" spc="0" dirty="0" err="1">
                <a:ln w="0"/>
                <a:effectLst>
                  <a:outerShdw blurRad="38100" dist="19050" dir="2700000" algn="tl" rotWithShape="0">
                    <a:schemeClr val="dk1">
                      <a:alpha val="40000"/>
                    </a:schemeClr>
                  </a:outerShdw>
                </a:effectLst>
              </a:rPr>
              <a:t>vote_average</a:t>
            </a:r>
            <a:r>
              <a:rPr lang="en-GB" sz="2000" b="0" cap="none" spc="0" dirty="0">
                <a:ln w="0"/>
                <a:effectLst>
                  <a:outerShdw blurRad="38100" dist="19050" dir="2700000" algn="tl" rotWithShape="0">
                    <a:schemeClr val="dk1">
                      <a:alpha val="40000"/>
                    </a:schemeClr>
                  </a:outerShdw>
                </a:effectLst>
              </a:rPr>
              <a:t> to this relationship, it has been observed that most revenue comes with the most budget.</a:t>
            </a:r>
            <a:endParaRPr lang="en-US" sz="2000" b="0" cap="none" spc="0" dirty="0">
              <a:ln w="0"/>
              <a:effectLst>
                <a:outerShdw blurRad="38100" dist="19050" dir="2700000" algn="tl" rotWithShape="0">
                  <a:schemeClr val="dk1">
                    <a:alpha val="40000"/>
                  </a:schemeClr>
                </a:outerShdw>
              </a:effectLst>
            </a:endParaRPr>
          </a:p>
        </p:txBody>
      </p:sp>
      <p:pic>
        <p:nvPicPr>
          <p:cNvPr id="4" name="Picture 3">
            <a:extLst>
              <a:ext uri="{FF2B5EF4-FFF2-40B4-BE49-F238E27FC236}">
                <a16:creationId xmlns:a16="http://schemas.microsoft.com/office/drawing/2014/main" id="{03259742-9DC0-4B84-B73F-CD7A3582C93B}"/>
              </a:ext>
            </a:extLst>
          </p:cNvPr>
          <p:cNvPicPr>
            <a:picLocks noChangeAspect="1"/>
          </p:cNvPicPr>
          <p:nvPr/>
        </p:nvPicPr>
        <p:blipFill>
          <a:blip r:embed="rId2"/>
          <a:stretch>
            <a:fillRect/>
          </a:stretch>
        </p:blipFill>
        <p:spPr>
          <a:xfrm>
            <a:off x="2278446" y="1824812"/>
            <a:ext cx="4172050" cy="3208376"/>
          </a:xfrm>
          <a:prstGeom prst="rect">
            <a:avLst/>
          </a:prstGeom>
        </p:spPr>
      </p:pic>
      <p:pic>
        <p:nvPicPr>
          <p:cNvPr id="6" name="Picture 5">
            <a:extLst>
              <a:ext uri="{FF2B5EF4-FFF2-40B4-BE49-F238E27FC236}">
                <a16:creationId xmlns:a16="http://schemas.microsoft.com/office/drawing/2014/main" id="{C478F5FC-7EDF-4D7A-8073-B2E6C8D43B81}"/>
              </a:ext>
            </a:extLst>
          </p:cNvPr>
          <p:cNvPicPr>
            <a:picLocks noChangeAspect="1"/>
          </p:cNvPicPr>
          <p:nvPr/>
        </p:nvPicPr>
        <p:blipFill>
          <a:blip r:embed="rId3"/>
          <a:stretch>
            <a:fillRect/>
          </a:stretch>
        </p:blipFill>
        <p:spPr>
          <a:xfrm>
            <a:off x="2193448" y="337933"/>
            <a:ext cx="6433718" cy="1057472"/>
          </a:xfrm>
          <a:prstGeom prst="rect">
            <a:avLst/>
          </a:prstGeom>
        </p:spPr>
      </p:pic>
      <p:sp>
        <p:nvSpPr>
          <p:cNvPr id="13" name="Rectangle 12">
            <a:extLst>
              <a:ext uri="{FF2B5EF4-FFF2-40B4-BE49-F238E27FC236}">
                <a16:creationId xmlns:a16="http://schemas.microsoft.com/office/drawing/2014/main" id="{30EFE0C7-71C4-4DF6-979D-F0F0345A98D1}"/>
              </a:ext>
            </a:extLst>
          </p:cNvPr>
          <p:cNvSpPr/>
          <p:nvPr/>
        </p:nvSpPr>
        <p:spPr>
          <a:xfrm>
            <a:off x="7972464" y="252404"/>
            <a:ext cx="4343400" cy="805070"/>
          </a:xfrm>
          <a:prstGeom prst="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0" eaLnBrk="1" latinLnBrk="0" hangingPunct="1">
              <a:spcBef>
                <a:spcPts val="0"/>
              </a:spcBef>
              <a:spcAft>
                <a:spcPts val="0"/>
              </a:spcAft>
            </a:pPr>
            <a:r>
              <a:rPr lang="en-US" sz="1800" kern="1200" dirty="0">
                <a:solidFill>
                  <a:srgbClr val="FFFFFF"/>
                </a:solidFill>
                <a:effectLst/>
                <a:latin typeface="Calibri" panose="020F0502020204030204" pitchFamily="34" charset="0"/>
                <a:ea typeface="+mn-ea"/>
                <a:cs typeface="+mn-cs"/>
              </a:rPr>
              <a:t>Budget &amp; revenue Relationship</a:t>
            </a:r>
            <a:endParaRPr lang="en-US" dirty="0">
              <a:effectLst/>
            </a:endParaRPr>
          </a:p>
        </p:txBody>
      </p:sp>
    </p:spTree>
    <p:extLst>
      <p:ext uri="{BB962C8B-B14F-4D97-AF65-F5344CB8AC3E}">
        <p14:creationId xmlns:p14="http://schemas.microsoft.com/office/powerpoint/2010/main" val="1377276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41D6FFB-DF2D-43DD-BB8E-D5DFB8DB95E6}"/>
              </a:ext>
            </a:extLst>
          </p:cNvPr>
          <p:cNvSpPr/>
          <p:nvPr/>
        </p:nvSpPr>
        <p:spPr>
          <a:xfrm>
            <a:off x="-90228" y="4905771"/>
            <a:ext cx="5830114" cy="1631216"/>
          </a:xfrm>
          <a:prstGeom prst="rect">
            <a:avLst/>
          </a:prstGeom>
          <a:noFill/>
        </p:spPr>
        <p:txBody>
          <a:bodyPr wrap="square" lIns="91440" tIns="45720" rIns="91440" bIns="45720">
            <a:spAutoFit/>
          </a:bodyPr>
          <a:lstStyle/>
          <a:p>
            <a:pPr algn="ctr"/>
            <a:r>
              <a:rPr lang="en-GB" sz="2000" b="0" cap="none" spc="0" dirty="0">
                <a:ln w="0"/>
                <a:solidFill>
                  <a:srgbClr val="002060"/>
                </a:solidFill>
                <a:effectLst>
                  <a:outerShdw blurRad="38100" dist="19050" dir="2700000" algn="tl" rotWithShape="0">
                    <a:schemeClr val="dk1">
                      <a:alpha val="40000"/>
                    </a:schemeClr>
                  </a:outerShdw>
                </a:effectLst>
              </a:rPr>
              <a:t>This simple boxplot </a:t>
            </a:r>
            <a:r>
              <a:rPr lang="en-GB" sz="2000" dirty="0">
                <a:ln w="0"/>
                <a:solidFill>
                  <a:srgbClr val="002060"/>
                </a:solidFill>
                <a:effectLst>
                  <a:outerShdw blurRad="38100" dist="19050" dir="2700000" algn="tl" rotWithShape="0">
                    <a:schemeClr val="dk1">
                      <a:alpha val="40000"/>
                    </a:schemeClr>
                  </a:outerShdw>
                </a:effectLst>
              </a:rPr>
              <a:t>s</a:t>
            </a:r>
            <a:r>
              <a:rPr lang="en-GB" sz="2000" b="0" cap="none" spc="0" dirty="0">
                <a:ln w="0"/>
                <a:solidFill>
                  <a:srgbClr val="002060"/>
                </a:solidFill>
                <a:effectLst>
                  <a:outerShdw blurRad="38100" dist="19050" dir="2700000" algn="tl" rotWithShape="0">
                    <a:schemeClr val="dk1">
                      <a:alpha val="40000"/>
                    </a:schemeClr>
                  </a:outerShdw>
                </a:effectLst>
              </a:rPr>
              <a:t>hows </a:t>
            </a:r>
            <a:r>
              <a:rPr lang="en-US" sz="2000" dirty="0">
                <a:ln w="0"/>
                <a:solidFill>
                  <a:srgbClr val="002060"/>
                </a:solidFill>
                <a:effectLst>
                  <a:outerShdw blurRad="38100" dist="19050" dir="2700000" algn="tl" rotWithShape="0">
                    <a:schemeClr val="dk1">
                      <a:alpha val="40000"/>
                    </a:schemeClr>
                  </a:outerShdw>
                </a:effectLst>
              </a:rPr>
              <a:t>the relation between vote average and revenue we realized that not the most </a:t>
            </a:r>
            <a:r>
              <a:rPr lang="en-US" sz="2000" dirty="0" err="1">
                <a:ln w="0"/>
                <a:solidFill>
                  <a:srgbClr val="002060"/>
                </a:solidFill>
                <a:effectLst>
                  <a:outerShdw blurRad="38100" dist="19050" dir="2700000" algn="tl" rotWithShape="0">
                    <a:schemeClr val="dk1">
                      <a:alpha val="40000"/>
                    </a:schemeClr>
                  </a:outerShdw>
                </a:effectLst>
              </a:rPr>
              <a:t>vote_average</a:t>
            </a:r>
            <a:r>
              <a:rPr lang="en-US" sz="2000" dirty="0">
                <a:ln w="0"/>
                <a:solidFill>
                  <a:srgbClr val="002060"/>
                </a:solidFill>
                <a:effectLst>
                  <a:outerShdw blurRad="38100" dist="19050" dir="2700000" algn="tl" rotWithShape="0">
                    <a:schemeClr val="dk1">
                      <a:alpha val="40000"/>
                    </a:schemeClr>
                  </a:outerShdw>
                </a:effectLst>
              </a:rPr>
              <a:t> sector get the most revenue and this is normally like we see here one of (7.2) got the most revenue and</a:t>
            </a:r>
            <a:endParaRPr lang="en-US" sz="2000" b="0" cap="none" spc="0" dirty="0">
              <a:ln w="0"/>
              <a:solidFill>
                <a:srgbClr val="002060"/>
              </a:solidFill>
              <a:effectLst>
                <a:outerShdw blurRad="38100" dist="19050" dir="2700000" algn="tl" rotWithShape="0">
                  <a:schemeClr val="dk1">
                    <a:alpha val="40000"/>
                  </a:schemeClr>
                </a:outerShdw>
              </a:effectLst>
            </a:endParaRPr>
          </a:p>
        </p:txBody>
      </p:sp>
      <p:pic>
        <p:nvPicPr>
          <p:cNvPr id="7" name="Picture 6">
            <a:extLst>
              <a:ext uri="{FF2B5EF4-FFF2-40B4-BE49-F238E27FC236}">
                <a16:creationId xmlns:a16="http://schemas.microsoft.com/office/drawing/2014/main" id="{7E0ACE5F-C8AF-46DE-80E6-1AD5AD766795}"/>
              </a:ext>
            </a:extLst>
          </p:cNvPr>
          <p:cNvPicPr>
            <a:picLocks noChangeAspect="1"/>
          </p:cNvPicPr>
          <p:nvPr/>
        </p:nvPicPr>
        <p:blipFill>
          <a:blip r:embed="rId2"/>
          <a:stretch>
            <a:fillRect/>
          </a:stretch>
        </p:blipFill>
        <p:spPr>
          <a:xfrm>
            <a:off x="0" y="1"/>
            <a:ext cx="5830114" cy="1303506"/>
          </a:xfrm>
          <a:prstGeom prst="rect">
            <a:avLst/>
          </a:prstGeom>
        </p:spPr>
      </p:pic>
      <p:pic>
        <p:nvPicPr>
          <p:cNvPr id="17" name="Picture 16">
            <a:extLst>
              <a:ext uri="{FF2B5EF4-FFF2-40B4-BE49-F238E27FC236}">
                <a16:creationId xmlns:a16="http://schemas.microsoft.com/office/drawing/2014/main" id="{B04F706A-F4A4-4534-BA06-79D6CD9E2969}"/>
              </a:ext>
            </a:extLst>
          </p:cNvPr>
          <p:cNvPicPr>
            <a:picLocks noChangeAspect="1"/>
          </p:cNvPicPr>
          <p:nvPr/>
        </p:nvPicPr>
        <p:blipFill>
          <a:blip r:embed="rId3"/>
          <a:stretch>
            <a:fillRect/>
          </a:stretch>
        </p:blipFill>
        <p:spPr>
          <a:xfrm>
            <a:off x="5830114" y="0"/>
            <a:ext cx="6353498" cy="1303507"/>
          </a:xfrm>
          <a:prstGeom prst="rect">
            <a:avLst/>
          </a:prstGeom>
        </p:spPr>
      </p:pic>
      <p:pic>
        <p:nvPicPr>
          <p:cNvPr id="4" name="Picture 3">
            <a:extLst>
              <a:ext uri="{FF2B5EF4-FFF2-40B4-BE49-F238E27FC236}">
                <a16:creationId xmlns:a16="http://schemas.microsoft.com/office/drawing/2014/main" id="{6E68FAEB-5865-4CA5-B888-C575C672F3FD}"/>
              </a:ext>
            </a:extLst>
          </p:cNvPr>
          <p:cNvPicPr>
            <a:picLocks noChangeAspect="1"/>
          </p:cNvPicPr>
          <p:nvPr/>
        </p:nvPicPr>
        <p:blipFill>
          <a:blip r:embed="rId4"/>
          <a:stretch>
            <a:fillRect/>
          </a:stretch>
        </p:blipFill>
        <p:spPr>
          <a:xfrm>
            <a:off x="16776" y="1303508"/>
            <a:ext cx="5821726" cy="3464412"/>
          </a:xfrm>
          <a:prstGeom prst="rect">
            <a:avLst/>
          </a:prstGeom>
        </p:spPr>
      </p:pic>
      <p:pic>
        <p:nvPicPr>
          <p:cNvPr id="8" name="Picture 7">
            <a:extLst>
              <a:ext uri="{FF2B5EF4-FFF2-40B4-BE49-F238E27FC236}">
                <a16:creationId xmlns:a16="http://schemas.microsoft.com/office/drawing/2014/main" id="{ACBCEC9A-4054-4394-BBD5-4D095B884DDE}"/>
              </a:ext>
            </a:extLst>
          </p:cNvPr>
          <p:cNvPicPr>
            <a:picLocks noChangeAspect="1"/>
          </p:cNvPicPr>
          <p:nvPr/>
        </p:nvPicPr>
        <p:blipFill>
          <a:blip r:embed="rId5"/>
          <a:stretch>
            <a:fillRect/>
          </a:stretch>
        </p:blipFill>
        <p:spPr>
          <a:xfrm>
            <a:off x="5830114" y="1303507"/>
            <a:ext cx="6336722" cy="3464413"/>
          </a:xfrm>
          <a:prstGeom prst="rect">
            <a:avLst/>
          </a:prstGeom>
        </p:spPr>
      </p:pic>
      <p:sp>
        <p:nvSpPr>
          <p:cNvPr id="9" name="TextBox 8">
            <a:extLst>
              <a:ext uri="{FF2B5EF4-FFF2-40B4-BE49-F238E27FC236}">
                <a16:creationId xmlns:a16="http://schemas.microsoft.com/office/drawing/2014/main" id="{1FD875BB-028B-420D-A5DD-C3D1DE2378C8}"/>
              </a:ext>
            </a:extLst>
          </p:cNvPr>
          <p:cNvSpPr txBox="1"/>
          <p:nvPr/>
        </p:nvSpPr>
        <p:spPr>
          <a:xfrm>
            <a:off x="6096000" y="4905771"/>
            <a:ext cx="5830113" cy="1477328"/>
          </a:xfrm>
          <a:prstGeom prst="rect">
            <a:avLst/>
          </a:prstGeom>
          <a:noFill/>
        </p:spPr>
        <p:txBody>
          <a:bodyPr wrap="square" rtlCol="0">
            <a:spAutoFit/>
          </a:bodyPr>
          <a:lstStyle/>
          <a:p>
            <a:r>
              <a:rPr lang="en-US" dirty="0"/>
              <a:t>This simple boxplot shows the relation between vote average and budget, and we realize that sometimes they pay a lot of budget and get low average and sometimes they pay for the movie few budget and get the highest average so the rate here is inverse relation between them</a:t>
            </a:r>
          </a:p>
        </p:txBody>
      </p:sp>
    </p:spTree>
    <p:extLst>
      <p:ext uri="{BB962C8B-B14F-4D97-AF65-F5344CB8AC3E}">
        <p14:creationId xmlns:p14="http://schemas.microsoft.com/office/powerpoint/2010/main" val="36225384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03CB7C3C-E7CC-404C-8956-31D43F199F80}"/>
              </a:ext>
            </a:extLst>
          </p:cNvPr>
          <p:cNvPicPr>
            <a:picLocks noChangeAspect="1"/>
          </p:cNvPicPr>
          <p:nvPr/>
        </p:nvPicPr>
        <p:blipFill>
          <a:blip r:embed="rId2"/>
          <a:stretch>
            <a:fillRect/>
          </a:stretch>
        </p:blipFill>
        <p:spPr>
          <a:xfrm>
            <a:off x="920254" y="3429000"/>
            <a:ext cx="4733925" cy="1390650"/>
          </a:xfrm>
          <a:prstGeom prst="rect">
            <a:avLst/>
          </a:prstGeom>
        </p:spPr>
      </p:pic>
      <p:pic>
        <p:nvPicPr>
          <p:cNvPr id="37" name="Picture 36">
            <a:extLst>
              <a:ext uri="{FF2B5EF4-FFF2-40B4-BE49-F238E27FC236}">
                <a16:creationId xmlns:a16="http://schemas.microsoft.com/office/drawing/2014/main" id="{F93537CA-5379-4AA7-9A5C-7AD13699A324}"/>
              </a:ext>
            </a:extLst>
          </p:cNvPr>
          <p:cNvPicPr>
            <a:picLocks noChangeAspect="1"/>
          </p:cNvPicPr>
          <p:nvPr/>
        </p:nvPicPr>
        <p:blipFill>
          <a:blip r:embed="rId3"/>
          <a:stretch>
            <a:fillRect/>
          </a:stretch>
        </p:blipFill>
        <p:spPr>
          <a:xfrm>
            <a:off x="6537823" y="3429000"/>
            <a:ext cx="4733925" cy="1390650"/>
          </a:xfrm>
          <a:prstGeom prst="rect">
            <a:avLst/>
          </a:prstGeom>
        </p:spPr>
      </p:pic>
      <p:pic>
        <p:nvPicPr>
          <p:cNvPr id="41" name="Picture 40">
            <a:extLst>
              <a:ext uri="{FF2B5EF4-FFF2-40B4-BE49-F238E27FC236}">
                <a16:creationId xmlns:a16="http://schemas.microsoft.com/office/drawing/2014/main" id="{A24417EE-F0AA-40E5-B0F3-CBE12F1D0307}"/>
              </a:ext>
            </a:extLst>
          </p:cNvPr>
          <p:cNvPicPr>
            <a:picLocks noChangeAspect="1"/>
          </p:cNvPicPr>
          <p:nvPr/>
        </p:nvPicPr>
        <p:blipFill>
          <a:blip r:embed="rId4"/>
          <a:stretch>
            <a:fillRect/>
          </a:stretch>
        </p:blipFill>
        <p:spPr>
          <a:xfrm>
            <a:off x="1855638" y="890110"/>
            <a:ext cx="2781300" cy="2066925"/>
          </a:xfrm>
          <a:prstGeom prst="rect">
            <a:avLst/>
          </a:prstGeom>
        </p:spPr>
      </p:pic>
      <p:pic>
        <p:nvPicPr>
          <p:cNvPr id="45" name="Picture 44">
            <a:extLst>
              <a:ext uri="{FF2B5EF4-FFF2-40B4-BE49-F238E27FC236}">
                <a16:creationId xmlns:a16="http://schemas.microsoft.com/office/drawing/2014/main" id="{45C75FA2-5B44-455D-BA46-BA446713A87C}"/>
              </a:ext>
            </a:extLst>
          </p:cNvPr>
          <p:cNvPicPr>
            <a:picLocks noChangeAspect="1"/>
          </p:cNvPicPr>
          <p:nvPr/>
        </p:nvPicPr>
        <p:blipFill>
          <a:blip r:embed="rId4"/>
          <a:stretch>
            <a:fillRect/>
          </a:stretch>
        </p:blipFill>
        <p:spPr>
          <a:xfrm>
            <a:off x="7559292" y="890110"/>
            <a:ext cx="2781300" cy="2066925"/>
          </a:xfrm>
          <a:prstGeom prst="rect">
            <a:avLst/>
          </a:prstGeom>
        </p:spPr>
      </p:pic>
      <p:sp>
        <p:nvSpPr>
          <p:cNvPr id="49" name="Rectangle: Rounded Corners 48">
            <a:extLst>
              <a:ext uri="{FF2B5EF4-FFF2-40B4-BE49-F238E27FC236}">
                <a16:creationId xmlns:a16="http://schemas.microsoft.com/office/drawing/2014/main" id="{CC14D4DA-8CF5-40CB-AD21-5D58D4A581B4}"/>
              </a:ext>
            </a:extLst>
          </p:cNvPr>
          <p:cNvSpPr/>
          <p:nvPr/>
        </p:nvSpPr>
        <p:spPr>
          <a:xfrm>
            <a:off x="3000462" y="5487620"/>
            <a:ext cx="6191075" cy="960539"/>
          </a:xfrm>
          <a:prstGeom prst="roundRect">
            <a:avLst/>
          </a:prstGeom>
          <a:solidFill>
            <a:srgbClr val="FF0000"/>
          </a:solidFill>
          <a:ln>
            <a:solidFill>
              <a:schemeClr val="tx2">
                <a:lumMod val="10000"/>
              </a:schemeClr>
            </a:solidFill>
          </a:ln>
          <a:effectLst>
            <a:innerShdw blurRad="114300">
              <a:prstClr val="black"/>
            </a:inn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marL="0" algn="ctr" rtl="0" eaLnBrk="1" latinLnBrk="0" hangingPunct="1">
              <a:spcBef>
                <a:spcPts val="0"/>
              </a:spcBef>
              <a:spcAft>
                <a:spcPts val="0"/>
              </a:spcAft>
            </a:pPr>
            <a:r>
              <a:rPr lang="en-US" sz="2000" b="1" kern="1200" dirty="0">
                <a:solidFill>
                  <a:schemeClr val="bg1">
                    <a:lumMod val="95000"/>
                    <a:lumOff val="5000"/>
                  </a:schemeClr>
                </a:solidFill>
                <a:effectLst/>
                <a:latin typeface="Calibri Light" panose="020F0302020204030204" pitchFamily="34" charset="0"/>
                <a:ea typeface="+mn-ea"/>
                <a:cs typeface="+mn-cs"/>
              </a:rPr>
              <a:t>here we see that the newest the movie is the more they make it with budget and the more they get from it revenue</a:t>
            </a:r>
            <a:endParaRPr lang="en-US" sz="2000" b="1" dirty="0">
              <a:solidFill>
                <a:schemeClr val="bg1">
                  <a:lumMod val="95000"/>
                  <a:lumOff val="5000"/>
                </a:schemeClr>
              </a:solidFill>
              <a:effectLst/>
            </a:endParaRPr>
          </a:p>
        </p:txBody>
      </p:sp>
    </p:spTree>
    <p:extLst>
      <p:ext uri="{BB962C8B-B14F-4D97-AF65-F5344CB8AC3E}">
        <p14:creationId xmlns:p14="http://schemas.microsoft.com/office/powerpoint/2010/main" val="2757890007"/>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 bubble chart&#10;&#10;Description automatically generated">
            <a:extLst>
              <a:ext uri="{FF2B5EF4-FFF2-40B4-BE49-F238E27FC236}">
                <a16:creationId xmlns:a16="http://schemas.microsoft.com/office/drawing/2014/main" id="{D3A26B8D-4C13-4E8B-A1B1-F2B50C6EF69E}"/>
              </a:ext>
            </a:extLst>
          </p:cNvPr>
          <p:cNvPicPr>
            <a:picLocks noChangeAspect="1"/>
          </p:cNvPicPr>
          <p:nvPr/>
        </p:nvPicPr>
        <p:blipFill>
          <a:blip r:embed="rId2"/>
          <a:stretch>
            <a:fillRect/>
          </a:stretch>
        </p:blipFill>
        <p:spPr>
          <a:xfrm>
            <a:off x="716270" y="1188837"/>
            <a:ext cx="5379729" cy="3403434"/>
          </a:xfrm>
          <a:prstGeom prst="rect">
            <a:avLst/>
          </a:prstGeom>
        </p:spPr>
      </p:pic>
      <p:pic>
        <p:nvPicPr>
          <p:cNvPr id="5" name="Picture 4" descr="Chart, scatter chart, bubble chart&#10;&#10;Description automatically generated">
            <a:extLst>
              <a:ext uri="{FF2B5EF4-FFF2-40B4-BE49-F238E27FC236}">
                <a16:creationId xmlns:a16="http://schemas.microsoft.com/office/drawing/2014/main" id="{0F3DF98F-1BF7-4A0F-8C74-3ABCA0AC2476}"/>
              </a:ext>
            </a:extLst>
          </p:cNvPr>
          <p:cNvPicPr>
            <a:picLocks noChangeAspect="1"/>
          </p:cNvPicPr>
          <p:nvPr/>
        </p:nvPicPr>
        <p:blipFill>
          <a:blip r:embed="rId3"/>
          <a:stretch>
            <a:fillRect/>
          </a:stretch>
        </p:blipFill>
        <p:spPr>
          <a:xfrm>
            <a:off x="6180350" y="1188837"/>
            <a:ext cx="5379729" cy="3403433"/>
          </a:xfrm>
          <a:prstGeom prst="rect">
            <a:avLst/>
          </a:prstGeom>
        </p:spPr>
      </p:pic>
      <p:pic>
        <p:nvPicPr>
          <p:cNvPr id="7" name="Picture 6">
            <a:extLst>
              <a:ext uri="{FF2B5EF4-FFF2-40B4-BE49-F238E27FC236}">
                <a16:creationId xmlns:a16="http://schemas.microsoft.com/office/drawing/2014/main" id="{40B33C5C-0CC2-40A9-9F64-33D8EA6E061C}"/>
              </a:ext>
            </a:extLst>
          </p:cNvPr>
          <p:cNvPicPr>
            <a:picLocks noChangeAspect="1"/>
          </p:cNvPicPr>
          <p:nvPr/>
        </p:nvPicPr>
        <p:blipFill>
          <a:blip r:embed="rId4"/>
          <a:stretch>
            <a:fillRect/>
          </a:stretch>
        </p:blipFill>
        <p:spPr>
          <a:xfrm>
            <a:off x="1172016" y="189462"/>
            <a:ext cx="9847965" cy="750277"/>
          </a:xfrm>
          <a:prstGeom prst="rect">
            <a:avLst/>
          </a:prstGeom>
        </p:spPr>
      </p:pic>
      <p:sp>
        <p:nvSpPr>
          <p:cNvPr id="8" name="TextBox 7">
            <a:extLst>
              <a:ext uri="{FF2B5EF4-FFF2-40B4-BE49-F238E27FC236}">
                <a16:creationId xmlns:a16="http://schemas.microsoft.com/office/drawing/2014/main" id="{09694DCF-9F4F-4776-A2C3-B2215D23B6C5}"/>
              </a:ext>
            </a:extLst>
          </p:cNvPr>
          <p:cNvSpPr txBox="1"/>
          <p:nvPr/>
        </p:nvSpPr>
        <p:spPr>
          <a:xfrm>
            <a:off x="1749286" y="4911561"/>
            <a:ext cx="9355103" cy="369332"/>
          </a:xfrm>
          <a:prstGeom prst="rect">
            <a:avLst/>
          </a:prstGeom>
          <a:noFill/>
        </p:spPr>
        <p:txBody>
          <a:bodyPr wrap="square" rtlCol="0">
            <a:spAutoFit/>
          </a:bodyPr>
          <a:lstStyle/>
          <a:p>
            <a:r>
              <a:rPr lang="en-US" dirty="0"/>
              <a:t>From this plots we realize that most movies costs budget is (action) and it gain the most revenue too</a:t>
            </a:r>
          </a:p>
        </p:txBody>
      </p:sp>
    </p:spTree>
    <p:extLst>
      <p:ext uri="{BB962C8B-B14F-4D97-AF65-F5344CB8AC3E}">
        <p14:creationId xmlns:p14="http://schemas.microsoft.com/office/powerpoint/2010/main" val="3541041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0642FA10-279F-4127-B952-9104E9F195D6}"/>
              </a:ext>
            </a:extLst>
          </p:cNvPr>
          <p:cNvPicPr>
            <a:picLocks noChangeAspect="1"/>
          </p:cNvPicPr>
          <p:nvPr/>
        </p:nvPicPr>
        <p:blipFill>
          <a:blip r:embed="rId2"/>
          <a:stretch>
            <a:fillRect/>
          </a:stretch>
        </p:blipFill>
        <p:spPr>
          <a:xfrm>
            <a:off x="0" y="1317073"/>
            <a:ext cx="6096000" cy="2582165"/>
          </a:xfrm>
          <a:prstGeom prst="rect">
            <a:avLst/>
          </a:prstGeom>
        </p:spPr>
      </p:pic>
      <p:pic>
        <p:nvPicPr>
          <p:cNvPr id="5" name="Picture 4">
            <a:extLst>
              <a:ext uri="{FF2B5EF4-FFF2-40B4-BE49-F238E27FC236}">
                <a16:creationId xmlns:a16="http://schemas.microsoft.com/office/drawing/2014/main" id="{C13B5E92-1D99-461A-8001-4C391711407D}"/>
              </a:ext>
            </a:extLst>
          </p:cNvPr>
          <p:cNvPicPr>
            <a:picLocks noChangeAspect="1"/>
          </p:cNvPicPr>
          <p:nvPr/>
        </p:nvPicPr>
        <p:blipFill>
          <a:blip r:embed="rId3"/>
          <a:stretch>
            <a:fillRect/>
          </a:stretch>
        </p:blipFill>
        <p:spPr>
          <a:xfrm>
            <a:off x="6" y="19456"/>
            <a:ext cx="6095994" cy="1317071"/>
          </a:xfrm>
          <a:prstGeom prst="rect">
            <a:avLst/>
          </a:prstGeom>
        </p:spPr>
      </p:pic>
      <p:sp>
        <p:nvSpPr>
          <p:cNvPr id="4" name="TextBox 3">
            <a:extLst>
              <a:ext uri="{FF2B5EF4-FFF2-40B4-BE49-F238E27FC236}">
                <a16:creationId xmlns:a16="http://schemas.microsoft.com/office/drawing/2014/main" id="{7E834F07-7E1F-44AD-BF50-D02E4350A1D5}"/>
              </a:ext>
            </a:extLst>
          </p:cNvPr>
          <p:cNvSpPr txBox="1"/>
          <p:nvPr/>
        </p:nvSpPr>
        <p:spPr>
          <a:xfrm>
            <a:off x="6384202" y="2505670"/>
            <a:ext cx="3080812" cy="923330"/>
          </a:xfrm>
          <a:prstGeom prst="rect">
            <a:avLst/>
          </a:prstGeom>
          <a:noFill/>
        </p:spPr>
        <p:txBody>
          <a:bodyPr wrap="square" rtlCol="0">
            <a:spAutoFit/>
          </a:bodyPr>
          <a:lstStyle/>
          <a:p>
            <a:r>
              <a:rPr lang="en-US" dirty="0"/>
              <a:t>As we can see here the newer years have more burden with highest revenue</a:t>
            </a:r>
          </a:p>
        </p:txBody>
      </p:sp>
      <p:pic>
        <p:nvPicPr>
          <p:cNvPr id="7" name="Picture 6">
            <a:extLst>
              <a:ext uri="{FF2B5EF4-FFF2-40B4-BE49-F238E27FC236}">
                <a16:creationId xmlns:a16="http://schemas.microsoft.com/office/drawing/2014/main" id="{339C74FA-E1D6-45F0-BEE6-10985DE264A9}"/>
              </a:ext>
            </a:extLst>
          </p:cNvPr>
          <p:cNvPicPr>
            <a:picLocks noChangeAspect="1"/>
          </p:cNvPicPr>
          <p:nvPr/>
        </p:nvPicPr>
        <p:blipFill>
          <a:blip r:embed="rId4"/>
          <a:stretch>
            <a:fillRect/>
          </a:stretch>
        </p:blipFill>
        <p:spPr>
          <a:xfrm>
            <a:off x="-1" y="3899239"/>
            <a:ext cx="6095999" cy="2958762"/>
          </a:xfrm>
          <a:prstGeom prst="rect">
            <a:avLst/>
          </a:prstGeom>
        </p:spPr>
      </p:pic>
      <p:sp>
        <p:nvSpPr>
          <p:cNvPr id="8" name="Rectangle 7">
            <a:extLst>
              <a:ext uri="{FF2B5EF4-FFF2-40B4-BE49-F238E27FC236}">
                <a16:creationId xmlns:a16="http://schemas.microsoft.com/office/drawing/2014/main" id="{26A0957F-9FDA-4D77-8780-C9F1985802D1}"/>
              </a:ext>
            </a:extLst>
          </p:cNvPr>
          <p:cNvSpPr/>
          <p:nvPr/>
        </p:nvSpPr>
        <p:spPr>
          <a:xfrm>
            <a:off x="6933410" y="275456"/>
            <a:ext cx="4343400" cy="805070"/>
          </a:xfrm>
          <a:prstGeom prst="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0" eaLnBrk="1" latinLnBrk="0" hangingPunct="1">
              <a:spcBef>
                <a:spcPts val="0"/>
              </a:spcBef>
              <a:spcAft>
                <a:spcPts val="0"/>
              </a:spcAft>
            </a:pPr>
            <a:r>
              <a:rPr lang="en-US" sz="1800" kern="1200" dirty="0">
                <a:solidFill>
                  <a:srgbClr val="FFFFFF"/>
                </a:solidFill>
                <a:effectLst/>
                <a:latin typeface="Calibri" panose="020F0502020204030204" pitchFamily="34" charset="0"/>
                <a:ea typeface="+mn-ea"/>
                <a:cs typeface="+mn-cs"/>
              </a:rPr>
              <a:t>Release year and (</a:t>
            </a:r>
            <a:r>
              <a:rPr lang="en-US" sz="1800" kern="1200" dirty="0" err="1">
                <a:solidFill>
                  <a:srgbClr val="FFFFFF"/>
                </a:solidFill>
                <a:effectLst/>
                <a:latin typeface="Calibri" panose="020F0502020204030204" pitchFamily="34" charset="0"/>
                <a:ea typeface="+mn-ea"/>
                <a:cs typeface="+mn-cs"/>
              </a:rPr>
              <a:t>revenue,budget</a:t>
            </a:r>
            <a:r>
              <a:rPr lang="en-US" sz="1800" kern="1200" dirty="0">
                <a:solidFill>
                  <a:srgbClr val="FFFFFF"/>
                </a:solidFill>
                <a:effectLst/>
                <a:latin typeface="Calibri" panose="020F0502020204030204" pitchFamily="34" charset="0"/>
                <a:ea typeface="+mn-ea"/>
                <a:cs typeface="+mn-cs"/>
              </a:rPr>
              <a:t>)</a:t>
            </a:r>
            <a:endParaRPr lang="en-US" dirty="0">
              <a:effectLst/>
            </a:endParaRPr>
          </a:p>
        </p:txBody>
      </p:sp>
    </p:spTree>
    <p:extLst>
      <p:ext uri="{BB962C8B-B14F-4D97-AF65-F5344CB8AC3E}">
        <p14:creationId xmlns:p14="http://schemas.microsoft.com/office/powerpoint/2010/main" val="512718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7501D09-454B-45A6-ABC2-74E100067B82}"/>
              </a:ext>
            </a:extLst>
          </p:cNvPr>
          <p:cNvSpPr/>
          <p:nvPr/>
        </p:nvSpPr>
        <p:spPr>
          <a:xfrm>
            <a:off x="6095998" y="1690062"/>
            <a:ext cx="3651117" cy="3477875"/>
          </a:xfrm>
          <a:prstGeom prst="rect">
            <a:avLst/>
          </a:prstGeom>
          <a:noFill/>
        </p:spPr>
        <p:txBody>
          <a:bodyPr wrap="square" lIns="91440" tIns="45720" rIns="91440" bIns="45720">
            <a:spAutoFit/>
          </a:bodyPr>
          <a:lstStyle/>
          <a:p>
            <a:pPr algn="ctr"/>
            <a:r>
              <a:rPr lang="en-GB" sz="2000" b="0" cap="none" spc="0" dirty="0">
                <a:ln w="0"/>
                <a:solidFill>
                  <a:schemeClr val="tx1"/>
                </a:solidFill>
                <a:effectLst>
                  <a:outerShdw blurRad="38100" dist="19050" dir="2700000" algn="tl" rotWithShape="0">
                    <a:schemeClr val="dk1">
                      <a:alpha val="40000"/>
                    </a:schemeClr>
                  </a:outerShdw>
                </a:effectLst>
              </a:rPr>
              <a:t>  </a:t>
            </a:r>
            <a:r>
              <a:rPr lang="en-US" sz="2000" b="0" cap="none" spc="0" dirty="0">
                <a:ln w="0"/>
                <a:solidFill>
                  <a:srgbClr val="002060"/>
                </a:solidFill>
                <a:effectLst>
                  <a:outerShdw blurRad="38100" dist="19050" dir="2700000" algn="tl" rotWithShape="0">
                    <a:schemeClr val="dk1">
                      <a:alpha val="40000"/>
                    </a:schemeClr>
                  </a:outerShdw>
                </a:effectLst>
              </a:rPr>
              <a:t>here we see the relation between vote average and release year </a:t>
            </a:r>
          </a:p>
          <a:p>
            <a:pPr algn="ctr"/>
            <a:r>
              <a:rPr lang="en-US" sz="2000" dirty="0">
                <a:ln w="0"/>
                <a:solidFill>
                  <a:srgbClr val="002060"/>
                </a:solidFill>
                <a:effectLst>
                  <a:outerShdw blurRad="38100" dist="19050" dir="2700000" algn="tl" rotWithShape="0">
                    <a:schemeClr val="dk1">
                      <a:alpha val="40000"/>
                    </a:schemeClr>
                  </a:outerShdw>
                </a:effectLst>
              </a:rPr>
              <a:t>And we realize here that least rates is from 2001 to 2017 and rarely to find some movies and every year has all rates’ movies but after 2010 is the highest rates ever </a:t>
            </a:r>
            <a:r>
              <a:rPr lang="en-US" sz="2000" dirty="0">
                <a:ln w="0"/>
                <a:solidFill>
                  <a:schemeClr val="tx1">
                    <a:lumMod val="65000"/>
                    <a:lumOff val="35000"/>
                  </a:schemeClr>
                </a:solidFill>
                <a:effectLst>
                  <a:outerShdw blurRad="38100" dist="19050" dir="2700000" algn="tl" rotWithShape="0">
                    <a:schemeClr val="dk1">
                      <a:alpha val="40000"/>
                    </a:schemeClr>
                  </a:outerShdw>
                </a:effectLst>
              </a:rPr>
              <a:t>but in total view we get that with increasing the year the number of the movies increases and the vote rate is also increasing</a:t>
            </a:r>
            <a:endParaRPr lang="en-US" sz="2000" b="0" cap="none" spc="0" dirty="0">
              <a:ln w="0"/>
              <a:solidFill>
                <a:schemeClr val="tx1">
                  <a:lumMod val="65000"/>
                  <a:lumOff val="35000"/>
                </a:schemeClr>
              </a:solidFill>
              <a:effectLst>
                <a:outerShdw blurRad="38100" dist="19050" dir="2700000" algn="tl" rotWithShape="0">
                  <a:schemeClr val="dk1">
                    <a:alpha val="40000"/>
                  </a:schemeClr>
                </a:outerShdw>
              </a:effectLst>
            </a:endParaRPr>
          </a:p>
        </p:txBody>
      </p:sp>
      <p:pic>
        <p:nvPicPr>
          <p:cNvPr id="3" name="Picture 2">
            <a:extLst>
              <a:ext uri="{FF2B5EF4-FFF2-40B4-BE49-F238E27FC236}">
                <a16:creationId xmlns:a16="http://schemas.microsoft.com/office/drawing/2014/main" id="{7DAD3E12-5F14-4C06-8869-6F97B978E4B6}"/>
              </a:ext>
            </a:extLst>
          </p:cNvPr>
          <p:cNvPicPr>
            <a:picLocks noChangeAspect="1"/>
          </p:cNvPicPr>
          <p:nvPr/>
        </p:nvPicPr>
        <p:blipFill>
          <a:blip r:embed="rId2"/>
          <a:stretch>
            <a:fillRect/>
          </a:stretch>
        </p:blipFill>
        <p:spPr>
          <a:xfrm>
            <a:off x="-1" y="0"/>
            <a:ext cx="6095999" cy="1751887"/>
          </a:xfrm>
          <a:prstGeom prst="rect">
            <a:avLst/>
          </a:prstGeom>
        </p:spPr>
      </p:pic>
      <p:pic>
        <p:nvPicPr>
          <p:cNvPr id="5" name="Picture 4">
            <a:extLst>
              <a:ext uri="{FF2B5EF4-FFF2-40B4-BE49-F238E27FC236}">
                <a16:creationId xmlns:a16="http://schemas.microsoft.com/office/drawing/2014/main" id="{8B261523-76EE-4AA2-ADC4-FC168346A6E7}"/>
              </a:ext>
            </a:extLst>
          </p:cNvPr>
          <p:cNvPicPr>
            <a:picLocks noChangeAspect="1"/>
          </p:cNvPicPr>
          <p:nvPr/>
        </p:nvPicPr>
        <p:blipFill>
          <a:blip r:embed="rId3"/>
          <a:stretch>
            <a:fillRect/>
          </a:stretch>
        </p:blipFill>
        <p:spPr>
          <a:xfrm>
            <a:off x="0" y="1751886"/>
            <a:ext cx="6095998" cy="5106113"/>
          </a:xfrm>
          <a:prstGeom prst="rect">
            <a:avLst/>
          </a:prstGeom>
        </p:spPr>
      </p:pic>
      <p:sp>
        <p:nvSpPr>
          <p:cNvPr id="6" name="Rectangle 5">
            <a:extLst>
              <a:ext uri="{FF2B5EF4-FFF2-40B4-BE49-F238E27FC236}">
                <a16:creationId xmlns:a16="http://schemas.microsoft.com/office/drawing/2014/main" id="{234BD554-9F46-44C1-AEE5-49A7442FDAE2}"/>
              </a:ext>
            </a:extLst>
          </p:cNvPr>
          <p:cNvSpPr/>
          <p:nvPr/>
        </p:nvSpPr>
        <p:spPr>
          <a:xfrm>
            <a:off x="6876260" y="70873"/>
            <a:ext cx="4343400" cy="805070"/>
          </a:xfrm>
          <a:prstGeom prst="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0" eaLnBrk="1" latinLnBrk="0" hangingPunct="1">
              <a:spcBef>
                <a:spcPts val="0"/>
              </a:spcBef>
              <a:spcAft>
                <a:spcPts val="0"/>
              </a:spcAft>
            </a:pPr>
            <a:r>
              <a:rPr lang="en-US" sz="1800" kern="1200" dirty="0">
                <a:solidFill>
                  <a:srgbClr val="FFFFFF"/>
                </a:solidFill>
                <a:effectLst/>
                <a:latin typeface="Calibri" panose="020F0502020204030204" pitchFamily="34" charset="0"/>
                <a:ea typeface="+mn-ea"/>
                <a:cs typeface="+mn-cs"/>
              </a:rPr>
              <a:t>Release year and movie rate</a:t>
            </a:r>
            <a:endParaRPr lang="en-US" dirty="0">
              <a:effectLst/>
            </a:endParaRPr>
          </a:p>
        </p:txBody>
      </p:sp>
    </p:spTree>
    <p:extLst>
      <p:ext uri="{BB962C8B-B14F-4D97-AF65-F5344CB8AC3E}">
        <p14:creationId xmlns:p14="http://schemas.microsoft.com/office/powerpoint/2010/main" val="33764812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9E0CFE-9E70-461E-8EFD-CD237E225A6B}"/>
              </a:ext>
            </a:extLst>
          </p:cNvPr>
          <p:cNvPicPr>
            <a:picLocks noChangeAspect="1"/>
          </p:cNvPicPr>
          <p:nvPr/>
        </p:nvPicPr>
        <p:blipFill>
          <a:blip r:embed="rId2"/>
          <a:stretch>
            <a:fillRect/>
          </a:stretch>
        </p:blipFill>
        <p:spPr>
          <a:xfrm>
            <a:off x="905665" y="771911"/>
            <a:ext cx="5356507" cy="5314177"/>
          </a:xfrm>
          <a:prstGeom prst="rect">
            <a:avLst/>
          </a:prstGeom>
        </p:spPr>
      </p:pic>
      <p:pic>
        <p:nvPicPr>
          <p:cNvPr id="5" name="Picture 4">
            <a:extLst>
              <a:ext uri="{FF2B5EF4-FFF2-40B4-BE49-F238E27FC236}">
                <a16:creationId xmlns:a16="http://schemas.microsoft.com/office/drawing/2014/main" id="{72EC2442-F59E-4AF1-8ECC-5A2472AA2C30}"/>
              </a:ext>
            </a:extLst>
          </p:cNvPr>
          <p:cNvPicPr>
            <a:picLocks noChangeAspect="1"/>
          </p:cNvPicPr>
          <p:nvPr/>
        </p:nvPicPr>
        <p:blipFill>
          <a:blip r:embed="rId3"/>
          <a:stretch>
            <a:fillRect/>
          </a:stretch>
        </p:blipFill>
        <p:spPr>
          <a:xfrm>
            <a:off x="6364832" y="1537224"/>
            <a:ext cx="5283830" cy="614333"/>
          </a:xfrm>
          <a:prstGeom prst="rect">
            <a:avLst/>
          </a:prstGeom>
        </p:spPr>
      </p:pic>
      <p:sp>
        <p:nvSpPr>
          <p:cNvPr id="6" name="Rectangle 5">
            <a:extLst>
              <a:ext uri="{FF2B5EF4-FFF2-40B4-BE49-F238E27FC236}">
                <a16:creationId xmlns:a16="http://schemas.microsoft.com/office/drawing/2014/main" id="{917F7B75-A40A-4A3D-A801-07855F888FEB}"/>
              </a:ext>
            </a:extLst>
          </p:cNvPr>
          <p:cNvSpPr/>
          <p:nvPr/>
        </p:nvSpPr>
        <p:spPr>
          <a:xfrm>
            <a:off x="7121566" y="189454"/>
            <a:ext cx="4343400" cy="805070"/>
          </a:xfrm>
          <a:prstGeom prst="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0" eaLnBrk="1" latinLnBrk="0" hangingPunct="1">
              <a:spcBef>
                <a:spcPts val="0"/>
              </a:spcBef>
              <a:spcAft>
                <a:spcPts val="0"/>
              </a:spcAft>
            </a:pPr>
            <a:r>
              <a:rPr lang="en-US" sz="1800" kern="1200" dirty="0" err="1">
                <a:solidFill>
                  <a:srgbClr val="FFFFFF"/>
                </a:solidFill>
                <a:effectLst/>
                <a:latin typeface="Calibri" panose="020F0502020204030204" pitchFamily="34" charset="0"/>
                <a:ea typeface="+mn-ea"/>
                <a:cs typeface="+mn-cs"/>
              </a:rPr>
              <a:t>Vote_average</a:t>
            </a:r>
            <a:r>
              <a:rPr lang="en-US" sz="1800" kern="1200" dirty="0">
                <a:solidFill>
                  <a:srgbClr val="FFFFFF"/>
                </a:solidFill>
                <a:effectLst/>
                <a:latin typeface="Calibri" panose="020F0502020204030204" pitchFamily="34" charset="0"/>
                <a:ea typeface="+mn-ea"/>
                <a:cs typeface="+mn-cs"/>
              </a:rPr>
              <a:t> and genre relationship</a:t>
            </a:r>
            <a:endParaRPr lang="en-US" dirty="0">
              <a:effectLst/>
            </a:endParaRPr>
          </a:p>
        </p:txBody>
      </p:sp>
      <p:sp>
        <p:nvSpPr>
          <p:cNvPr id="7" name="TextBox 6">
            <a:extLst>
              <a:ext uri="{FF2B5EF4-FFF2-40B4-BE49-F238E27FC236}">
                <a16:creationId xmlns:a16="http://schemas.microsoft.com/office/drawing/2014/main" id="{D84DB844-3FA4-48FA-9167-7427774A41D4}"/>
              </a:ext>
            </a:extLst>
          </p:cNvPr>
          <p:cNvSpPr txBox="1"/>
          <p:nvPr/>
        </p:nvSpPr>
        <p:spPr>
          <a:xfrm>
            <a:off x="6468893" y="2431888"/>
            <a:ext cx="4572000" cy="646331"/>
          </a:xfrm>
          <a:prstGeom prst="rect">
            <a:avLst/>
          </a:prstGeom>
          <a:noFill/>
        </p:spPr>
        <p:txBody>
          <a:bodyPr wrap="square" rtlCol="0">
            <a:spAutoFit/>
          </a:bodyPr>
          <a:lstStyle/>
          <a:p>
            <a:r>
              <a:rPr lang="en-US" dirty="0"/>
              <a:t>Here we realize that most rated movies are drama, animation documentary and comedy</a:t>
            </a:r>
          </a:p>
        </p:txBody>
      </p:sp>
    </p:spTree>
    <p:extLst>
      <p:ext uri="{BB962C8B-B14F-4D97-AF65-F5344CB8AC3E}">
        <p14:creationId xmlns:p14="http://schemas.microsoft.com/office/powerpoint/2010/main" val="21868494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66FA557-99F8-48FC-95FA-DCD01AD11EF5}"/>
              </a:ext>
            </a:extLst>
          </p:cNvPr>
          <p:cNvSpPr/>
          <p:nvPr/>
        </p:nvSpPr>
        <p:spPr>
          <a:xfrm>
            <a:off x="6539424" y="2228851"/>
            <a:ext cx="3195126" cy="1938992"/>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This histogram shows that the most popular movies gets the highest vote rates and it’s normally to find the medium sector got a lot of popularity too</a:t>
            </a:r>
            <a:endParaRPr lang="en-US" sz="2000" b="0" cap="none" spc="0" dirty="0">
              <a:ln w="0"/>
              <a:effectLst>
                <a:outerShdw blurRad="38100" dist="19050" dir="2700000" algn="tl" rotWithShape="0">
                  <a:schemeClr val="dk1">
                    <a:alpha val="40000"/>
                  </a:schemeClr>
                </a:outerShdw>
              </a:effectLst>
            </a:endParaRPr>
          </a:p>
        </p:txBody>
      </p:sp>
      <p:pic>
        <p:nvPicPr>
          <p:cNvPr id="3" name="Picture 2">
            <a:extLst>
              <a:ext uri="{FF2B5EF4-FFF2-40B4-BE49-F238E27FC236}">
                <a16:creationId xmlns:a16="http://schemas.microsoft.com/office/drawing/2014/main" id="{F626F7FE-2112-49DC-BDA0-817044500B00}"/>
              </a:ext>
            </a:extLst>
          </p:cNvPr>
          <p:cNvPicPr>
            <a:picLocks noChangeAspect="1"/>
          </p:cNvPicPr>
          <p:nvPr/>
        </p:nvPicPr>
        <p:blipFill>
          <a:blip r:embed="rId2"/>
          <a:stretch>
            <a:fillRect/>
          </a:stretch>
        </p:blipFill>
        <p:spPr>
          <a:xfrm>
            <a:off x="0" y="-1605"/>
            <a:ext cx="6082224" cy="1250968"/>
          </a:xfrm>
          <a:prstGeom prst="rect">
            <a:avLst/>
          </a:prstGeom>
        </p:spPr>
      </p:pic>
      <p:pic>
        <p:nvPicPr>
          <p:cNvPr id="7" name="Picture 6" descr="Chart, bar chart&#10;&#10;Description automatically generated">
            <a:extLst>
              <a:ext uri="{FF2B5EF4-FFF2-40B4-BE49-F238E27FC236}">
                <a16:creationId xmlns:a16="http://schemas.microsoft.com/office/drawing/2014/main" id="{40621123-5601-435C-B9CC-FC19CE892312}"/>
              </a:ext>
            </a:extLst>
          </p:cNvPr>
          <p:cNvPicPr>
            <a:picLocks noChangeAspect="1"/>
          </p:cNvPicPr>
          <p:nvPr/>
        </p:nvPicPr>
        <p:blipFill>
          <a:blip r:embed="rId3"/>
          <a:stretch>
            <a:fillRect/>
          </a:stretch>
        </p:blipFill>
        <p:spPr>
          <a:xfrm>
            <a:off x="0" y="1249363"/>
            <a:ext cx="6082224" cy="5608637"/>
          </a:xfrm>
          <a:prstGeom prst="rect">
            <a:avLst/>
          </a:prstGeom>
        </p:spPr>
      </p:pic>
      <p:sp>
        <p:nvSpPr>
          <p:cNvPr id="9" name="Rectangle 8">
            <a:extLst>
              <a:ext uri="{FF2B5EF4-FFF2-40B4-BE49-F238E27FC236}">
                <a16:creationId xmlns:a16="http://schemas.microsoft.com/office/drawing/2014/main" id="{390B113C-6A76-45A9-B0CF-6B6C498CDE2E}"/>
              </a:ext>
            </a:extLst>
          </p:cNvPr>
          <p:cNvSpPr/>
          <p:nvPr/>
        </p:nvSpPr>
        <p:spPr>
          <a:xfrm>
            <a:off x="6971510" y="623879"/>
            <a:ext cx="4343400" cy="805070"/>
          </a:xfrm>
          <a:prstGeom prst="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0" eaLnBrk="1" latinLnBrk="0" hangingPunct="1">
              <a:spcBef>
                <a:spcPts val="0"/>
              </a:spcBef>
              <a:spcAft>
                <a:spcPts val="0"/>
              </a:spcAft>
            </a:pPr>
            <a:r>
              <a:rPr lang="en-US" sz="1800" kern="1200" dirty="0" err="1">
                <a:solidFill>
                  <a:srgbClr val="FFFFFF"/>
                </a:solidFill>
                <a:effectLst/>
                <a:latin typeface="Calibri" panose="020F0502020204030204" pitchFamily="34" charset="0"/>
                <a:ea typeface="+mn-ea"/>
                <a:cs typeface="+mn-cs"/>
              </a:rPr>
              <a:t>Vote_average</a:t>
            </a:r>
            <a:r>
              <a:rPr lang="en-US" sz="1800" kern="1200" dirty="0">
                <a:solidFill>
                  <a:srgbClr val="FFFFFF"/>
                </a:solidFill>
                <a:effectLst/>
                <a:latin typeface="Calibri" panose="020F0502020204030204" pitchFamily="34" charset="0"/>
                <a:ea typeface="+mn-ea"/>
                <a:cs typeface="+mn-cs"/>
              </a:rPr>
              <a:t> and popularity relationship</a:t>
            </a:r>
            <a:endParaRPr lang="en-US" dirty="0">
              <a:effectLst/>
            </a:endParaRPr>
          </a:p>
        </p:txBody>
      </p:sp>
    </p:spTree>
    <p:extLst>
      <p:ext uri="{BB962C8B-B14F-4D97-AF65-F5344CB8AC3E}">
        <p14:creationId xmlns:p14="http://schemas.microsoft.com/office/powerpoint/2010/main" val="2413579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1666D96-F6CD-4BAF-85D6-4762576F1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BC2DAF3B-CC81-44E6-AFB5-6592EEEC2D4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Title 6">
            <a:extLst>
              <a:ext uri="{FF2B5EF4-FFF2-40B4-BE49-F238E27FC236}">
                <a16:creationId xmlns:a16="http://schemas.microsoft.com/office/drawing/2014/main" id="{D41CA94A-9589-4898-84F8-78661D9D67B2}"/>
              </a:ext>
            </a:extLst>
          </p:cNvPr>
          <p:cNvSpPr>
            <a:spLocks noGrp="1"/>
          </p:cNvSpPr>
          <p:nvPr>
            <p:ph type="ctrTitle"/>
          </p:nvPr>
        </p:nvSpPr>
        <p:spPr>
          <a:xfrm>
            <a:off x="4564279" y="276225"/>
            <a:ext cx="6528018" cy="1866897"/>
          </a:xfrm>
        </p:spPr>
        <p:txBody>
          <a:bodyPr>
            <a:normAutofit fontScale="90000"/>
          </a:bodyPr>
          <a:lstStyle/>
          <a:p>
            <a:pPr>
              <a:lnSpc>
                <a:spcPct val="90000"/>
              </a:lnSpc>
            </a:pPr>
            <a:br>
              <a:rPr lang="en-US" b="1" u="sng" dirty="0"/>
            </a:br>
            <a:r>
              <a:rPr lang="en-US" sz="4000" b="1" u="sng" dirty="0"/>
              <a:t>About Data</a:t>
            </a:r>
            <a:br>
              <a:rPr lang="en-US" b="1" u="sng" dirty="0"/>
            </a:br>
            <a:endParaRPr lang="en-US" dirty="0"/>
          </a:p>
        </p:txBody>
      </p:sp>
      <p:sp>
        <p:nvSpPr>
          <p:cNvPr id="8" name="Subtitle 7">
            <a:extLst>
              <a:ext uri="{FF2B5EF4-FFF2-40B4-BE49-F238E27FC236}">
                <a16:creationId xmlns:a16="http://schemas.microsoft.com/office/drawing/2014/main" id="{C74E99E1-0BA0-4FB6-8F6A-F82C3391EBBB}"/>
              </a:ext>
            </a:extLst>
          </p:cNvPr>
          <p:cNvSpPr>
            <a:spLocks noGrp="1"/>
          </p:cNvSpPr>
          <p:nvPr>
            <p:ph type="subTitle" idx="1"/>
          </p:nvPr>
        </p:nvSpPr>
        <p:spPr>
          <a:xfrm>
            <a:off x="4564279" y="1800228"/>
            <a:ext cx="6528018" cy="3936544"/>
          </a:xfrm>
        </p:spPr>
        <p:txBody>
          <a:bodyPr>
            <a:normAutofit/>
          </a:bodyPr>
          <a:lstStyle/>
          <a:p>
            <a:pPr>
              <a:lnSpc>
                <a:spcPct val="90000"/>
              </a:lnSpc>
            </a:pPr>
            <a:r>
              <a:rPr lang="en-US" sz="1300" cap="none" dirty="0"/>
              <a:t>- </a:t>
            </a:r>
            <a:r>
              <a:rPr lang="en-US" sz="2000" cap="none" dirty="0"/>
              <a:t>we have a dataset consists of 10866 column and 21 row, we have id columns as a unique value corresponding to each row – entry, which on its side represents each movie with datatypes (id: int and </a:t>
            </a:r>
            <a:r>
              <a:rPr lang="en-US" sz="2000" cap="none" dirty="0" err="1"/>
              <a:t>imdb_id</a:t>
            </a:r>
            <a:r>
              <a:rPr lang="en-US" sz="2000" cap="none" dirty="0"/>
              <a:t>: object)-  categorical with 10866 unique level (id) . there are other columns which describe financial values such budget and revenue (datatype : int)  quantitative with minimum = “1” and maximum = “425000000” for budget minimum = “2” and maximum = “2781505847” for revenue other columns include information like the genre (datatype : object ) of this movie, the production companies (datatype : object) , the </a:t>
            </a:r>
            <a:r>
              <a:rPr lang="en-US" sz="2000" cap="none" dirty="0" err="1"/>
              <a:t>release_date</a:t>
            </a:r>
            <a:r>
              <a:rPr lang="en-US" sz="2000" cap="none" dirty="0"/>
              <a:t> (datatype : date), the crowd's votes (</a:t>
            </a:r>
            <a:r>
              <a:rPr lang="en-US" sz="2000" cap="none" dirty="0" err="1"/>
              <a:t>vote_count</a:t>
            </a:r>
            <a:r>
              <a:rPr lang="en-US" sz="2000" cap="none" dirty="0"/>
              <a:t> with datatype : int , </a:t>
            </a:r>
            <a:r>
              <a:rPr lang="en-US" sz="2000" cap="none" dirty="0" err="1"/>
              <a:t>vote_average</a:t>
            </a:r>
            <a:r>
              <a:rPr lang="en-US" sz="2000" cap="none" dirty="0"/>
              <a:t> with datatype : float) and other columns we may drop during the cleaning analysis</a:t>
            </a:r>
            <a:r>
              <a:rPr lang="en-US" sz="1300" cap="none" dirty="0"/>
              <a:t>.</a:t>
            </a:r>
          </a:p>
        </p:txBody>
      </p:sp>
      <p:pic>
        <p:nvPicPr>
          <p:cNvPr id="5" name="Picture 4">
            <a:extLst>
              <a:ext uri="{FF2B5EF4-FFF2-40B4-BE49-F238E27FC236}">
                <a16:creationId xmlns:a16="http://schemas.microsoft.com/office/drawing/2014/main" id="{13E7B7D8-02C5-41FE-B9E2-0B77EB574068}"/>
              </a:ext>
            </a:extLst>
          </p:cNvPr>
          <p:cNvPicPr>
            <a:picLocks noChangeAspect="1"/>
          </p:cNvPicPr>
          <p:nvPr/>
        </p:nvPicPr>
        <p:blipFill>
          <a:blip r:embed="rId4"/>
          <a:stretch>
            <a:fillRect/>
          </a:stretch>
        </p:blipFill>
        <p:spPr>
          <a:xfrm>
            <a:off x="843749" y="1800227"/>
            <a:ext cx="3059206" cy="4257671"/>
          </a:xfrm>
          <a:prstGeom prst="rect">
            <a:avLst/>
          </a:prstGeom>
          <a:ln w="57150" cmpd="thickThin">
            <a:solidFill>
              <a:schemeClr val="tx1">
                <a:lumMod val="50000"/>
                <a:lumOff val="50000"/>
              </a:schemeClr>
            </a:solidFill>
            <a:miter lim="800000"/>
          </a:ln>
        </p:spPr>
      </p:pic>
      <p:cxnSp>
        <p:nvCxnSpPr>
          <p:cNvPr id="18" name="Straight Connector 17">
            <a:extLst>
              <a:ext uri="{FF2B5EF4-FFF2-40B4-BE49-F238E27FC236}">
                <a16:creationId xmlns:a16="http://schemas.microsoft.com/office/drawing/2014/main" id="{D073ACC0-973B-4453-BFF7-43B5B10AF1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10768" y="3522131"/>
            <a:ext cx="6035040" cy="0"/>
          </a:xfrm>
          <a:prstGeom prst="line">
            <a:avLst/>
          </a:prstGeom>
        </p:spPr>
        <p:style>
          <a:lnRef idx="2">
            <a:schemeClr val="accent1"/>
          </a:lnRef>
          <a:fillRef idx="0">
            <a:schemeClr val="accent1"/>
          </a:fillRef>
          <a:effectRef idx="1">
            <a:schemeClr val="accent1"/>
          </a:effectRef>
          <a:fontRef idx="minor">
            <a:schemeClr val="tx1"/>
          </a:fontRef>
        </p:style>
      </p:cxnSp>
      <p:pic>
        <p:nvPicPr>
          <p:cNvPr id="3" name="Picture 2">
            <a:extLst>
              <a:ext uri="{FF2B5EF4-FFF2-40B4-BE49-F238E27FC236}">
                <a16:creationId xmlns:a16="http://schemas.microsoft.com/office/drawing/2014/main" id="{6BCC38AF-4E34-43A5-9A0E-B7AFF17788E0}"/>
              </a:ext>
            </a:extLst>
          </p:cNvPr>
          <p:cNvPicPr>
            <a:picLocks noChangeAspect="1"/>
          </p:cNvPicPr>
          <p:nvPr/>
        </p:nvPicPr>
        <p:blipFill>
          <a:blip r:embed="rId5"/>
          <a:stretch>
            <a:fillRect/>
          </a:stretch>
        </p:blipFill>
        <p:spPr>
          <a:xfrm>
            <a:off x="843749" y="800102"/>
            <a:ext cx="3063240" cy="872767"/>
          </a:xfrm>
          <a:prstGeom prst="rect">
            <a:avLst/>
          </a:prstGeom>
          <a:ln w="57150" cmpd="thickThin">
            <a:solidFill>
              <a:schemeClr val="tx1">
                <a:lumMod val="50000"/>
                <a:lumOff val="50000"/>
              </a:schemeClr>
            </a:solidFill>
            <a:miter lim="800000"/>
          </a:ln>
        </p:spPr>
      </p:pic>
    </p:spTree>
    <p:extLst>
      <p:ext uri="{BB962C8B-B14F-4D97-AF65-F5344CB8AC3E}">
        <p14:creationId xmlns:p14="http://schemas.microsoft.com/office/powerpoint/2010/main" val="6318775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237956F-00FA-4E0A-9573-CF87E8735EA2}"/>
              </a:ext>
            </a:extLst>
          </p:cNvPr>
          <p:cNvSpPr/>
          <p:nvPr/>
        </p:nvSpPr>
        <p:spPr>
          <a:xfrm>
            <a:off x="6721813" y="2530611"/>
            <a:ext cx="2717462" cy="1938992"/>
          </a:xfrm>
          <a:prstGeom prst="rect">
            <a:avLst/>
          </a:prstGeom>
          <a:noFill/>
        </p:spPr>
        <p:txBody>
          <a:bodyPr wrap="square" lIns="91440" tIns="45720" rIns="91440" bIns="45720">
            <a:spAutoFit/>
          </a:bodyPr>
          <a:lstStyle/>
          <a:p>
            <a:pPr algn="ctr"/>
            <a:r>
              <a:rPr lang="en-GB" sz="2000" b="0" cap="none" spc="0" dirty="0">
                <a:ln w="0"/>
                <a:effectLst>
                  <a:outerShdw blurRad="38100" dist="19050" dir="2700000" algn="tl" rotWithShape="0">
                    <a:schemeClr val="dk1">
                      <a:alpha val="40000"/>
                    </a:schemeClr>
                  </a:outerShdw>
                </a:effectLst>
              </a:rPr>
              <a:t>As we see here, when </a:t>
            </a:r>
            <a:r>
              <a:rPr lang="en-GB" sz="2000" dirty="0">
                <a:ln w="0"/>
                <a:effectLst>
                  <a:outerShdw blurRad="38100" dist="19050" dir="2700000" algn="tl" rotWithShape="0">
                    <a:schemeClr val="dk1">
                      <a:alpha val="40000"/>
                    </a:schemeClr>
                  </a:outerShdw>
                </a:effectLst>
              </a:rPr>
              <a:t>popularity</a:t>
            </a:r>
            <a:r>
              <a:rPr lang="en-GB" sz="2000" b="0" cap="none" spc="0" dirty="0">
                <a:ln w="0"/>
                <a:effectLst>
                  <a:outerShdw blurRad="38100" dist="19050" dir="2700000" algn="tl" rotWithShape="0">
                    <a:schemeClr val="dk1">
                      <a:alpha val="40000"/>
                    </a:schemeClr>
                  </a:outerShdw>
                </a:effectLst>
              </a:rPr>
              <a:t> increase independently each sector increases too and runtime also make it widder</a:t>
            </a:r>
            <a:endParaRPr lang="en-US" sz="2000" b="0" cap="none" spc="0" dirty="0">
              <a:ln w="0"/>
              <a:effectLst>
                <a:outerShdw blurRad="38100" dist="19050" dir="2700000" algn="tl" rotWithShape="0">
                  <a:schemeClr val="dk1">
                    <a:alpha val="40000"/>
                  </a:schemeClr>
                </a:outerShdw>
              </a:effectLst>
            </a:endParaRPr>
          </a:p>
        </p:txBody>
      </p:sp>
      <p:pic>
        <p:nvPicPr>
          <p:cNvPr id="10" name="Picture 9">
            <a:extLst>
              <a:ext uri="{FF2B5EF4-FFF2-40B4-BE49-F238E27FC236}">
                <a16:creationId xmlns:a16="http://schemas.microsoft.com/office/drawing/2014/main" id="{E7730676-55A5-472D-A40C-A98C6155771E}"/>
              </a:ext>
            </a:extLst>
          </p:cNvPr>
          <p:cNvPicPr>
            <a:picLocks noChangeAspect="1"/>
          </p:cNvPicPr>
          <p:nvPr/>
        </p:nvPicPr>
        <p:blipFill>
          <a:blip r:embed="rId2"/>
          <a:stretch>
            <a:fillRect/>
          </a:stretch>
        </p:blipFill>
        <p:spPr>
          <a:xfrm>
            <a:off x="0" y="1933845"/>
            <a:ext cx="6508045" cy="4924155"/>
          </a:xfrm>
          <a:prstGeom prst="rect">
            <a:avLst/>
          </a:prstGeom>
        </p:spPr>
      </p:pic>
      <p:pic>
        <p:nvPicPr>
          <p:cNvPr id="13" name="Picture 12">
            <a:extLst>
              <a:ext uri="{FF2B5EF4-FFF2-40B4-BE49-F238E27FC236}">
                <a16:creationId xmlns:a16="http://schemas.microsoft.com/office/drawing/2014/main" id="{FA205C94-16B9-4204-8491-4B95846258BE}"/>
              </a:ext>
            </a:extLst>
          </p:cNvPr>
          <p:cNvPicPr>
            <a:picLocks noChangeAspect="1"/>
          </p:cNvPicPr>
          <p:nvPr/>
        </p:nvPicPr>
        <p:blipFill>
          <a:blip r:embed="rId3"/>
          <a:stretch>
            <a:fillRect/>
          </a:stretch>
        </p:blipFill>
        <p:spPr>
          <a:xfrm>
            <a:off x="1" y="0"/>
            <a:ext cx="6508044" cy="1940732"/>
          </a:xfrm>
          <a:prstGeom prst="rect">
            <a:avLst/>
          </a:prstGeom>
        </p:spPr>
      </p:pic>
      <p:sp>
        <p:nvSpPr>
          <p:cNvPr id="14" name="Rectangle 13">
            <a:extLst>
              <a:ext uri="{FF2B5EF4-FFF2-40B4-BE49-F238E27FC236}">
                <a16:creationId xmlns:a16="http://schemas.microsoft.com/office/drawing/2014/main" id="{C9F14BF5-BEC4-47FE-87BC-4C36A1A6CFCF}"/>
              </a:ext>
            </a:extLst>
          </p:cNvPr>
          <p:cNvSpPr/>
          <p:nvPr/>
        </p:nvSpPr>
        <p:spPr>
          <a:xfrm>
            <a:off x="6971510" y="623879"/>
            <a:ext cx="4343400" cy="805070"/>
          </a:xfrm>
          <a:prstGeom prst="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MAPPING THE DATA</a:t>
            </a:r>
          </a:p>
        </p:txBody>
      </p:sp>
    </p:spTree>
    <p:extLst>
      <p:ext uri="{BB962C8B-B14F-4D97-AF65-F5344CB8AC3E}">
        <p14:creationId xmlns:p14="http://schemas.microsoft.com/office/powerpoint/2010/main" val="941661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35E6B77-BFBE-45CF-A0AA-B1C2B4C1CCEA}"/>
              </a:ext>
            </a:extLst>
          </p:cNvPr>
          <p:cNvSpPr>
            <a:spLocks noGrp="1"/>
          </p:cNvSpPr>
          <p:nvPr>
            <p:ph type="body" sz="half" idx="2"/>
          </p:nvPr>
        </p:nvSpPr>
        <p:spPr>
          <a:xfrm>
            <a:off x="6416224" y="2233612"/>
            <a:ext cx="4565311" cy="2390775"/>
          </a:xfrm>
          <a:noFill/>
        </p:spPr>
        <p:txBody>
          <a:bodyPr vert="horz" lIns="91440" tIns="45720" rIns="91440" bIns="45720" rtlCol="0">
            <a:normAutofit/>
          </a:bodyPr>
          <a:lstStyle/>
          <a:p>
            <a:pPr>
              <a:lnSpc>
                <a:spcPct val="85000"/>
              </a:lnSpc>
            </a:pPr>
            <a:r>
              <a:rPr lang="en-US" sz="2000" dirty="0">
                <a:ln w="0"/>
                <a:solidFill>
                  <a:schemeClr val="bg1"/>
                </a:solidFill>
                <a:effectLst>
                  <a:outerShdw blurRad="38100" dist="19050" dir="2700000" algn="tl" rotWithShape="0">
                    <a:schemeClr val="dk1">
                      <a:alpha val="40000"/>
                    </a:schemeClr>
                  </a:outerShdw>
                </a:effectLst>
              </a:rPr>
              <a:t>T</a:t>
            </a:r>
            <a:r>
              <a:rPr lang="en-US" sz="2000" b="0" cap="none" spc="0" dirty="0">
                <a:ln w="0"/>
                <a:solidFill>
                  <a:schemeClr val="bg1"/>
                </a:solidFill>
                <a:effectLst>
                  <a:outerShdw blurRad="38100" dist="19050" dir="2700000" algn="tl" rotWithShape="0">
                    <a:schemeClr val="dk1">
                      <a:alpha val="40000"/>
                    </a:schemeClr>
                  </a:outerShdw>
                </a:effectLst>
              </a:rPr>
              <a:t>o make more obvious we make </a:t>
            </a:r>
            <a:r>
              <a:rPr lang="en-US" sz="2000" dirty="0">
                <a:ln w="0"/>
                <a:solidFill>
                  <a:schemeClr val="bg1"/>
                </a:solidFill>
                <a:effectLst>
                  <a:outerShdw blurRad="38100" dist="19050" dir="2700000" algn="tl" rotWithShape="0">
                    <a:schemeClr val="dk1">
                      <a:alpha val="40000"/>
                    </a:schemeClr>
                  </a:outerShdw>
                </a:effectLst>
              </a:rPr>
              <a:t>we limited it to see what runtime exactly do with vote average as we see here low runtime can be with a bad vote average and with a good vote average, but the highest runtime is always having the best vote average.</a:t>
            </a:r>
            <a:r>
              <a:rPr lang="en-US" sz="2000" b="0" cap="none" spc="0" dirty="0">
                <a:ln w="0"/>
                <a:solidFill>
                  <a:schemeClr val="bg1"/>
                </a:solidFill>
                <a:effectLst>
                  <a:outerShdw blurRad="38100" dist="19050" dir="2700000" algn="tl" rotWithShape="0">
                    <a:schemeClr val="dk1">
                      <a:alpha val="40000"/>
                    </a:schemeClr>
                  </a:outerShdw>
                </a:effectLst>
              </a:rPr>
              <a:t> </a:t>
            </a:r>
          </a:p>
        </p:txBody>
      </p:sp>
      <p:pic>
        <p:nvPicPr>
          <p:cNvPr id="8" name="Picture 7">
            <a:extLst>
              <a:ext uri="{FF2B5EF4-FFF2-40B4-BE49-F238E27FC236}">
                <a16:creationId xmlns:a16="http://schemas.microsoft.com/office/drawing/2014/main" id="{BE55C58A-21FA-40B2-BE4D-8649654C0ED3}"/>
              </a:ext>
            </a:extLst>
          </p:cNvPr>
          <p:cNvPicPr>
            <a:picLocks noChangeAspect="1"/>
          </p:cNvPicPr>
          <p:nvPr/>
        </p:nvPicPr>
        <p:blipFill>
          <a:blip r:embed="rId2"/>
          <a:stretch>
            <a:fillRect/>
          </a:stretch>
        </p:blipFill>
        <p:spPr>
          <a:xfrm>
            <a:off x="815706" y="620345"/>
            <a:ext cx="5280294" cy="1170355"/>
          </a:xfrm>
          <a:prstGeom prst="rect">
            <a:avLst/>
          </a:prstGeom>
        </p:spPr>
      </p:pic>
      <p:pic>
        <p:nvPicPr>
          <p:cNvPr id="11" name="Picture 10">
            <a:extLst>
              <a:ext uri="{FF2B5EF4-FFF2-40B4-BE49-F238E27FC236}">
                <a16:creationId xmlns:a16="http://schemas.microsoft.com/office/drawing/2014/main" id="{80E09ABB-C085-4336-88C6-DE433D3F39A1}"/>
              </a:ext>
            </a:extLst>
          </p:cNvPr>
          <p:cNvPicPr>
            <a:picLocks noChangeAspect="1"/>
          </p:cNvPicPr>
          <p:nvPr/>
        </p:nvPicPr>
        <p:blipFill>
          <a:blip r:embed="rId3"/>
          <a:stretch>
            <a:fillRect/>
          </a:stretch>
        </p:blipFill>
        <p:spPr>
          <a:xfrm>
            <a:off x="815706" y="1790700"/>
            <a:ext cx="5280294" cy="4282635"/>
          </a:xfrm>
          <a:prstGeom prst="rect">
            <a:avLst/>
          </a:prstGeom>
        </p:spPr>
      </p:pic>
      <p:sp>
        <p:nvSpPr>
          <p:cNvPr id="6" name="Rectangle 5">
            <a:extLst>
              <a:ext uri="{FF2B5EF4-FFF2-40B4-BE49-F238E27FC236}">
                <a16:creationId xmlns:a16="http://schemas.microsoft.com/office/drawing/2014/main" id="{DC5831C7-6671-48FA-8078-9AE5958067FB}"/>
              </a:ext>
            </a:extLst>
          </p:cNvPr>
          <p:cNvSpPr/>
          <p:nvPr/>
        </p:nvSpPr>
        <p:spPr>
          <a:xfrm>
            <a:off x="7390610" y="400451"/>
            <a:ext cx="4343400" cy="961623"/>
          </a:xfrm>
          <a:prstGeom prst="rect">
            <a:avLst/>
          </a:prstGeom>
          <a:solidFill>
            <a:srgbClr val="AB946B"/>
          </a:solidFill>
          <a:ln w="15875" cap="flat" cmpd="sng" algn="ctr">
            <a:noFill/>
            <a:prstDash val="solid"/>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txBody>
          <a:bodyPr rtlCol="0" anchor="ctr"/>
          <a:lstStyle/>
          <a:p>
            <a:pPr algn="ctr" defTabSz="914400"/>
            <a:endParaRPr lang="en-US" sz="1800" kern="1200" dirty="0">
              <a:effectLst/>
              <a:latin typeface="Calibri" panose="020F0502020204030204" pitchFamily="34" charset="0"/>
              <a:ea typeface="+mn-ea"/>
              <a:cs typeface="+mn-cs"/>
            </a:endParaRPr>
          </a:p>
          <a:p>
            <a:pPr algn="ctr" defTabSz="914400"/>
            <a:r>
              <a:rPr lang="en-US" sz="1800" kern="1200" dirty="0">
                <a:effectLst/>
                <a:latin typeface="Calibri" panose="020F0502020204030204" pitchFamily="34" charset="0"/>
                <a:ea typeface="+mn-ea"/>
                <a:cs typeface="+mn-cs"/>
              </a:rPr>
              <a:t>Making </a:t>
            </a:r>
            <a:r>
              <a:rPr lang="en-US" sz="1800" kern="1200" dirty="0" err="1">
                <a:effectLst/>
                <a:latin typeface="Calibri" panose="020F0502020204030204" pitchFamily="34" charset="0"/>
                <a:ea typeface="+mn-ea"/>
                <a:cs typeface="+mn-cs"/>
              </a:rPr>
              <a:t>Vote_average</a:t>
            </a:r>
            <a:r>
              <a:rPr lang="en-US" sz="1800" kern="1200" dirty="0">
                <a:effectLst/>
                <a:latin typeface="Calibri" panose="020F0502020204030204" pitchFamily="34" charset="0"/>
                <a:ea typeface="+mn-ea"/>
                <a:cs typeface="+mn-cs"/>
              </a:rPr>
              <a:t> with runtime relation more clear</a:t>
            </a:r>
            <a:endParaRPr lang="en-US" dirty="0">
              <a:effectLst/>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1560160007"/>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4688F-E3B7-4FDE-9CC7-343FCFC1EE38}"/>
              </a:ext>
            </a:extLst>
          </p:cNvPr>
          <p:cNvPicPr>
            <a:picLocks noChangeAspect="1"/>
          </p:cNvPicPr>
          <p:nvPr/>
        </p:nvPicPr>
        <p:blipFill rotWithShape="1">
          <a:blip r:embed="rId2"/>
          <a:srcRect l="4095" r="25291" b="2"/>
          <a:stretch/>
        </p:blipFill>
        <p:spPr>
          <a:xfrm>
            <a:off x="638366" y="1181397"/>
            <a:ext cx="2237600" cy="2464210"/>
          </a:xfrm>
          <a:prstGeom prst="rect">
            <a:avLst/>
          </a:prstGeom>
        </p:spPr>
      </p:pic>
      <p:pic>
        <p:nvPicPr>
          <p:cNvPr id="3" name="Picture 2">
            <a:extLst>
              <a:ext uri="{FF2B5EF4-FFF2-40B4-BE49-F238E27FC236}">
                <a16:creationId xmlns:a16="http://schemas.microsoft.com/office/drawing/2014/main" id="{CBF7E9D7-5F46-4D34-8CE1-E2AC4004B27C}"/>
              </a:ext>
            </a:extLst>
          </p:cNvPr>
          <p:cNvPicPr>
            <a:picLocks noChangeAspect="1"/>
          </p:cNvPicPr>
          <p:nvPr/>
        </p:nvPicPr>
        <p:blipFill rotWithShape="1">
          <a:blip r:embed="rId3"/>
          <a:srcRect l="6710" r="26852" b="3"/>
          <a:stretch/>
        </p:blipFill>
        <p:spPr>
          <a:xfrm>
            <a:off x="2875966" y="1181397"/>
            <a:ext cx="2161630" cy="2464210"/>
          </a:xfrm>
          <a:prstGeom prst="rect">
            <a:avLst/>
          </a:prstGeom>
        </p:spPr>
      </p:pic>
      <p:pic>
        <p:nvPicPr>
          <p:cNvPr id="7" name="Picture 6">
            <a:extLst>
              <a:ext uri="{FF2B5EF4-FFF2-40B4-BE49-F238E27FC236}">
                <a16:creationId xmlns:a16="http://schemas.microsoft.com/office/drawing/2014/main" id="{38D76AFB-A802-45AC-B83B-5D5019AC302F}"/>
              </a:ext>
            </a:extLst>
          </p:cNvPr>
          <p:cNvPicPr>
            <a:picLocks noChangeAspect="1"/>
          </p:cNvPicPr>
          <p:nvPr/>
        </p:nvPicPr>
        <p:blipFill rotWithShape="1">
          <a:blip r:embed="rId4"/>
          <a:srcRect t="6348" r="3" b="3"/>
          <a:stretch/>
        </p:blipFill>
        <p:spPr>
          <a:xfrm>
            <a:off x="5257785" y="1136240"/>
            <a:ext cx="6403719" cy="4742828"/>
          </a:xfrm>
          <a:prstGeom prst="rect">
            <a:avLst/>
          </a:prstGeom>
        </p:spPr>
      </p:pic>
      <p:pic>
        <p:nvPicPr>
          <p:cNvPr id="13" name="Picture 12">
            <a:extLst>
              <a:ext uri="{FF2B5EF4-FFF2-40B4-BE49-F238E27FC236}">
                <a16:creationId xmlns:a16="http://schemas.microsoft.com/office/drawing/2014/main" id="{17691C1E-0BC7-4795-9C39-1BF1FEDE897A}"/>
              </a:ext>
            </a:extLst>
          </p:cNvPr>
          <p:cNvPicPr>
            <a:picLocks noChangeAspect="1"/>
          </p:cNvPicPr>
          <p:nvPr/>
        </p:nvPicPr>
        <p:blipFill>
          <a:blip r:embed="rId5"/>
          <a:stretch>
            <a:fillRect/>
          </a:stretch>
        </p:blipFill>
        <p:spPr>
          <a:xfrm>
            <a:off x="1971731" y="30860"/>
            <a:ext cx="5487869" cy="819161"/>
          </a:xfrm>
          <a:prstGeom prst="rect">
            <a:avLst/>
          </a:prstGeom>
        </p:spPr>
      </p:pic>
      <p:sp>
        <p:nvSpPr>
          <p:cNvPr id="20" name="TextBox 19">
            <a:extLst>
              <a:ext uri="{FF2B5EF4-FFF2-40B4-BE49-F238E27FC236}">
                <a16:creationId xmlns:a16="http://schemas.microsoft.com/office/drawing/2014/main" id="{5F75C7A0-7171-4608-9BD2-0A56C661C943}"/>
              </a:ext>
            </a:extLst>
          </p:cNvPr>
          <p:cNvSpPr txBox="1"/>
          <p:nvPr/>
        </p:nvSpPr>
        <p:spPr>
          <a:xfrm>
            <a:off x="6544724" y="5879068"/>
            <a:ext cx="4515660" cy="369332"/>
          </a:xfrm>
          <a:prstGeom prst="rect">
            <a:avLst/>
          </a:prstGeom>
          <a:noFill/>
        </p:spPr>
        <p:txBody>
          <a:bodyPr wrap="none" rtlCol="0">
            <a:spAutoFit/>
          </a:bodyPr>
          <a:lstStyle/>
          <a:p>
            <a:r>
              <a:rPr lang="en-US" dirty="0">
                <a:solidFill>
                  <a:srgbClr val="FF0000"/>
                </a:solidFill>
              </a:rPr>
              <a:t>Most of movies have rate for 4:6 all over years</a:t>
            </a:r>
          </a:p>
        </p:txBody>
      </p:sp>
      <p:pic>
        <p:nvPicPr>
          <p:cNvPr id="4" name="Picture 3">
            <a:extLst>
              <a:ext uri="{FF2B5EF4-FFF2-40B4-BE49-F238E27FC236}">
                <a16:creationId xmlns:a16="http://schemas.microsoft.com/office/drawing/2014/main" id="{3E8072BC-74A1-4A99-86D6-4595BEBF0103}"/>
              </a:ext>
            </a:extLst>
          </p:cNvPr>
          <p:cNvPicPr>
            <a:picLocks noChangeAspect="1"/>
          </p:cNvPicPr>
          <p:nvPr/>
        </p:nvPicPr>
        <p:blipFill>
          <a:blip r:embed="rId6"/>
          <a:stretch>
            <a:fillRect/>
          </a:stretch>
        </p:blipFill>
        <p:spPr>
          <a:xfrm>
            <a:off x="1200150" y="3823308"/>
            <a:ext cx="4129917" cy="2240425"/>
          </a:xfrm>
          <a:prstGeom prst="rect">
            <a:avLst/>
          </a:prstGeom>
        </p:spPr>
      </p:pic>
      <p:sp>
        <p:nvSpPr>
          <p:cNvPr id="10" name="Rectangle 9">
            <a:extLst>
              <a:ext uri="{FF2B5EF4-FFF2-40B4-BE49-F238E27FC236}">
                <a16:creationId xmlns:a16="http://schemas.microsoft.com/office/drawing/2014/main" id="{CB17BB24-8671-4921-94DF-0132F29F0B03}"/>
              </a:ext>
            </a:extLst>
          </p:cNvPr>
          <p:cNvSpPr/>
          <p:nvPr/>
        </p:nvSpPr>
        <p:spPr>
          <a:xfrm>
            <a:off x="7476335" y="207065"/>
            <a:ext cx="4343400" cy="805070"/>
          </a:xfrm>
          <a:prstGeom prst="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Genres of movies</a:t>
            </a:r>
          </a:p>
        </p:txBody>
      </p:sp>
    </p:spTree>
    <p:extLst>
      <p:ext uri="{BB962C8B-B14F-4D97-AF65-F5344CB8AC3E}">
        <p14:creationId xmlns:p14="http://schemas.microsoft.com/office/powerpoint/2010/main" val="6609302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5E3CF8B-6090-4FFC-B9BE-6FF60AEE4B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cxnSp>
        <p:nvCxnSpPr>
          <p:cNvPr id="11" name="Straight Connector 10">
            <a:extLst>
              <a:ext uri="{FF2B5EF4-FFF2-40B4-BE49-F238E27FC236}">
                <a16:creationId xmlns:a16="http://schemas.microsoft.com/office/drawing/2014/main" id="{F444405B-FBD8-46A8-84D6-CE72780146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13" name="Rectangle 12">
            <a:extLst>
              <a:ext uri="{FF2B5EF4-FFF2-40B4-BE49-F238E27FC236}">
                <a16:creationId xmlns:a16="http://schemas.microsoft.com/office/drawing/2014/main" id="{221A9CB9-F531-48D3-A506-95FE2534D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FD39BF5-DFD4-40A5-8009-2EA1391AB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691" y="494556"/>
            <a:ext cx="11227442" cy="5883295"/>
          </a:xfrm>
          <a:prstGeom prst="rect">
            <a:avLst/>
          </a:prstGeom>
          <a:solidFill>
            <a:schemeClr val="tx2"/>
          </a:solidFill>
          <a:ln>
            <a:noFill/>
          </a:ln>
          <a:effectLst>
            <a:outerShdw blurRad="114300" dist="127000" dir="5400000" sx="99000" sy="99000" algn="t" rotWithShape="0">
              <a:prstClr val="black">
                <a:alpha val="40000"/>
              </a:prstClr>
            </a:outerShdw>
          </a:effectLst>
          <a:scene3d>
            <a:camera prst="orthographicFront"/>
            <a:lightRig rig="twoPt" dir="t"/>
          </a:scene3d>
          <a:sp3d>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3D abstract blue and gold cube illustration">
            <a:extLst>
              <a:ext uri="{FF2B5EF4-FFF2-40B4-BE49-F238E27FC236}">
                <a16:creationId xmlns:a16="http://schemas.microsoft.com/office/drawing/2014/main" id="{B01DB07E-7E79-48A5-9A17-157BDFE115FC}"/>
              </a:ext>
            </a:extLst>
          </p:cNvPr>
          <p:cNvPicPr>
            <a:picLocks noChangeAspect="1"/>
          </p:cNvPicPr>
          <p:nvPr/>
        </p:nvPicPr>
        <p:blipFill rotWithShape="1">
          <a:blip r:embed="rId4">
            <a:alphaModFix amt="35000"/>
          </a:blip>
          <a:srcRect t="307" r="1" b="12359"/>
          <a:stretch/>
        </p:blipFill>
        <p:spPr>
          <a:xfrm>
            <a:off x="480691" y="494555"/>
            <a:ext cx="11227442" cy="5883296"/>
          </a:xfrm>
          <a:prstGeom prst="rect">
            <a:avLst/>
          </a:prstGeom>
        </p:spPr>
      </p:pic>
      <p:grpSp>
        <p:nvGrpSpPr>
          <p:cNvPr id="17" name="Group 16">
            <a:extLst>
              <a:ext uri="{FF2B5EF4-FFF2-40B4-BE49-F238E27FC236}">
                <a16:creationId xmlns:a16="http://schemas.microsoft.com/office/drawing/2014/main" id="{3A0F723F-8F96-43F7-9D99-0D837624E1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020" y="577316"/>
            <a:ext cx="11056826" cy="5728876"/>
            <a:chOff x="574020" y="519524"/>
            <a:chExt cx="11056826" cy="5728876"/>
          </a:xfrm>
        </p:grpSpPr>
        <p:grpSp>
          <p:nvGrpSpPr>
            <p:cNvPr id="18" name="Group 17">
              <a:extLst>
                <a:ext uri="{FF2B5EF4-FFF2-40B4-BE49-F238E27FC236}">
                  <a16:creationId xmlns:a16="http://schemas.microsoft.com/office/drawing/2014/main" id="{F1B4D856-F364-4DDD-BC91-4D024A8252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75937" y="519524"/>
              <a:ext cx="246888" cy="246888"/>
              <a:chOff x="582041" y="6001512"/>
              <a:chExt cx="246888" cy="246888"/>
            </a:xfrm>
          </p:grpSpPr>
          <p:sp useBgFill="1">
            <p:nvSpPr>
              <p:cNvPr id="28" name="Oval 27">
                <a:extLst>
                  <a:ext uri="{FF2B5EF4-FFF2-40B4-BE49-F238E27FC236}">
                    <a16:creationId xmlns:a16="http://schemas.microsoft.com/office/drawing/2014/main" id="{72F1CBC0-365A-4E91-A63B-B7599EDED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49879"/>
                <a:ext cx="155448" cy="155448"/>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onut 38">
                <a:extLst>
                  <a:ext uri="{FF2B5EF4-FFF2-40B4-BE49-F238E27FC236}">
                    <a16:creationId xmlns:a16="http://schemas.microsoft.com/office/drawing/2014/main" id="{BE55A32E-C79F-4FD7-8BA4-7F3613D7B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041"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19" name="Group 18">
              <a:extLst>
                <a:ext uri="{FF2B5EF4-FFF2-40B4-BE49-F238E27FC236}">
                  <a16:creationId xmlns:a16="http://schemas.microsoft.com/office/drawing/2014/main" id="{B22DCA41-FD40-45D5-A909-60754B58041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83958" y="6001512"/>
              <a:ext cx="246888" cy="246888"/>
              <a:chOff x="590062" y="6001512"/>
              <a:chExt cx="246888" cy="246888"/>
            </a:xfrm>
          </p:grpSpPr>
          <p:sp useBgFill="1">
            <p:nvSpPr>
              <p:cNvPr id="26" name="Oval 25">
                <a:extLst>
                  <a:ext uri="{FF2B5EF4-FFF2-40B4-BE49-F238E27FC236}">
                    <a16:creationId xmlns:a16="http://schemas.microsoft.com/office/drawing/2014/main" id="{03F3D55A-B20B-496C-B8DC-9E0C593E9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42"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onut 36">
                <a:extLst>
                  <a:ext uri="{FF2B5EF4-FFF2-40B4-BE49-F238E27FC236}">
                    <a16:creationId xmlns:a16="http://schemas.microsoft.com/office/drawing/2014/main" id="{60221C8D-9A7A-4F34-AEE0-CF6BE6A4F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062"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0" name="Group 19">
              <a:extLst>
                <a:ext uri="{FF2B5EF4-FFF2-40B4-BE49-F238E27FC236}">
                  <a16:creationId xmlns:a16="http://schemas.microsoft.com/office/drawing/2014/main" id="{B7419ED5-1433-4FFB-A272-D18229B049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519524"/>
              <a:ext cx="246888" cy="246888"/>
              <a:chOff x="574020" y="6001512"/>
              <a:chExt cx="246888" cy="246888"/>
            </a:xfrm>
          </p:grpSpPr>
          <p:sp useBgFill="1">
            <p:nvSpPr>
              <p:cNvPr id="24" name="Oval 23">
                <a:extLst>
                  <a:ext uri="{FF2B5EF4-FFF2-40B4-BE49-F238E27FC236}">
                    <a16:creationId xmlns:a16="http://schemas.microsoft.com/office/drawing/2014/main" id="{8CBEE95B-136E-45DC-90DC-5E7C76EB4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46304" cy="146304"/>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nut 34">
                <a:extLst>
                  <a:ext uri="{FF2B5EF4-FFF2-40B4-BE49-F238E27FC236}">
                    <a16:creationId xmlns:a16="http://schemas.microsoft.com/office/drawing/2014/main" id="{7A142A39-09DE-427E-98BE-AB81BBA21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1" name="Group 20">
              <a:extLst>
                <a:ext uri="{FF2B5EF4-FFF2-40B4-BE49-F238E27FC236}">
                  <a16:creationId xmlns:a16="http://schemas.microsoft.com/office/drawing/2014/main" id="{C6260297-94CB-4B81-B325-16CE9D23D59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6001512"/>
              <a:ext cx="246888" cy="246888"/>
              <a:chOff x="574020" y="6001512"/>
              <a:chExt cx="246888" cy="246888"/>
            </a:xfrm>
          </p:grpSpPr>
          <p:sp useBgFill="1">
            <p:nvSpPr>
              <p:cNvPr id="22" name="Oval 21">
                <a:extLst>
                  <a:ext uri="{FF2B5EF4-FFF2-40B4-BE49-F238E27FC236}">
                    <a16:creationId xmlns:a16="http://schemas.microsoft.com/office/drawing/2014/main" id="{2CFE29B2-BBC3-4B31-9C8A-D8378E5CE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onut 32">
                <a:extLst>
                  <a:ext uri="{FF2B5EF4-FFF2-40B4-BE49-F238E27FC236}">
                    <a16:creationId xmlns:a16="http://schemas.microsoft.com/office/drawing/2014/main" id="{9A38BB73-EDDD-49D1-A06C-2B793E000A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4" name="Title 1">
            <a:extLst>
              <a:ext uri="{FF2B5EF4-FFF2-40B4-BE49-F238E27FC236}">
                <a16:creationId xmlns:a16="http://schemas.microsoft.com/office/drawing/2014/main" id="{8A760EE7-B539-4EB4-B1F6-D7293AA78A59}"/>
              </a:ext>
            </a:extLst>
          </p:cNvPr>
          <p:cNvSpPr txBox="1">
            <a:spLocks/>
          </p:cNvSpPr>
          <p:nvPr/>
        </p:nvSpPr>
        <p:spPr>
          <a:xfrm>
            <a:off x="2224403" y="1113698"/>
            <a:ext cx="8229600" cy="2345264"/>
          </a:xfrm>
          <a:prstGeom prst="rect">
            <a:avLst/>
          </a:prstGeom>
          <a:scene3d>
            <a:camera prst="orthographicFront">
              <a:rot lat="0" lon="0" rev="0"/>
            </a:camera>
            <a:lightRig rig="glow" dir="t">
              <a:rot lat="0" lon="0" rev="4800000"/>
            </a:lightRig>
          </a:scene3d>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457200">
              <a:spcAft>
                <a:spcPts val="600"/>
              </a:spcAft>
            </a:pPr>
            <a:r>
              <a:rPr lang="en-US" sz="6700">
                <a:ln w="3175" cmpd="sng">
                  <a:noFill/>
                </a:ln>
                <a:solidFill>
                  <a:schemeClr val="bg1"/>
                </a:solidFill>
              </a:rPr>
              <a:t>Scaling and manipulating with data</a:t>
            </a:r>
          </a:p>
        </p:txBody>
      </p:sp>
      <p:cxnSp>
        <p:nvCxnSpPr>
          <p:cNvPr id="31" name="Straight Connector 30">
            <a:extLst>
              <a:ext uri="{FF2B5EF4-FFF2-40B4-BE49-F238E27FC236}">
                <a16:creationId xmlns:a16="http://schemas.microsoft.com/office/drawing/2014/main" id="{9135029A-5B59-4B80-8F56-B7BB132D67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70123" y="3594428"/>
            <a:ext cx="813816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77279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74453B-4984-4D89-98B6-BEB2FE1E8D83}"/>
              </a:ext>
            </a:extLst>
          </p:cNvPr>
          <p:cNvPicPr>
            <a:picLocks noChangeAspect="1"/>
          </p:cNvPicPr>
          <p:nvPr/>
        </p:nvPicPr>
        <p:blipFill>
          <a:blip r:embed="rId2"/>
          <a:stretch>
            <a:fillRect/>
          </a:stretch>
        </p:blipFill>
        <p:spPr>
          <a:xfrm>
            <a:off x="825911" y="1043195"/>
            <a:ext cx="6096000" cy="5048884"/>
          </a:xfrm>
          <a:prstGeom prst="rect">
            <a:avLst/>
          </a:prstGeom>
        </p:spPr>
      </p:pic>
      <p:pic>
        <p:nvPicPr>
          <p:cNvPr id="5" name="Picture 4">
            <a:extLst>
              <a:ext uri="{FF2B5EF4-FFF2-40B4-BE49-F238E27FC236}">
                <a16:creationId xmlns:a16="http://schemas.microsoft.com/office/drawing/2014/main" id="{411FBA6D-C4D6-4BF3-89D4-77B5A21E4956}"/>
              </a:ext>
            </a:extLst>
          </p:cNvPr>
          <p:cNvPicPr>
            <a:picLocks noChangeAspect="1"/>
          </p:cNvPicPr>
          <p:nvPr/>
        </p:nvPicPr>
        <p:blipFill>
          <a:blip r:embed="rId3"/>
          <a:stretch>
            <a:fillRect/>
          </a:stretch>
        </p:blipFill>
        <p:spPr>
          <a:xfrm>
            <a:off x="953729" y="63729"/>
            <a:ext cx="6796548" cy="886900"/>
          </a:xfrm>
          <a:prstGeom prst="rect">
            <a:avLst/>
          </a:prstGeom>
        </p:spPr>
      </p:pic>
      <p:sp>
        <p:nvSpPr>
          <p:cNvPr id="6" name="Rectangle 5">
            <a:extLst>
              <a:ext uri="{FF2B5EF4-FFF2-40B4-BE49-F238E27FC236}">
                <a16:creationId xmlns:a16="http://schemas.microsoft.com/office/drawing/2014/main" id="{8C1FA92F-0A8F-4A54-99BE-6B831C9ADFB3}"/>
              </a:ext>
            </a:extLst>
          </p:cNvPr>
          <p:cNvSpPr/>
          <p:nvPr/>
        </p:nvSpPr>
        <p:spPr>
          <a:xfrm>
            <a:off x="7153275" y="238125"/>
            <a:ext cx="4343400" cy="805070"/>
          </a:xfrm>
          <a:prstGeom prst="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0" eaLnBrk="1" latinLnBrk="0" hangingPunct="1">
              <a:spcBef>
                <a:spcPts val="0"/>
              </a:spcBef>
              <a:spcAft>
                <a:spcPts val="0"/>
              </a:spcAft>
            </a:pPr>
            <a:r>
              <a:rPr lang="en-US" sz="1800" kern="1200" dirty="0">
                <a:solidFill>
                  <a:srgbClr val="FFFFFF"/>
                </a:solidFill>
                <a:effectLst/>
                <a:latin typeface="Calibri" panose="020F0502020204030204" pitchFamily="34" charset="0"/>
                <a:ea typeface="+mn-ea"/>
                <a:cs typeface="+mn-cs"/>
              </a:rPr>
              <a:t>Audience rating and critic rating relation</a:t>
            </a:r>
            <a:endParaRPr lang="en-US" dirty="0">
              <a:effectLst/>
            </a:endParaRPr>
          </a:p>
        </p:txBody>
      </p:sp>
      <p:sp>
        <p:nvSpPr>
          <p:cNvPr id="7" name="TextBox 6">
            <a:extLst>
              <a:ext uri="{FF2B5EF4-FFF2-40B4-BE49-F238E27FC236}">
                <a16:creationId xmlns:a16="http://schemas.microsoft.com/office/drawing/2014/main" id="{012C66A0-A3AB-4A95-A73C-2488A4412726}"/>
              </a:ext>
            </a:extLst>
          </p:cNvPr>
          <p:cNvSpPr txBox="1"/>
          <p:nvPr/>
        </p:nvSpPr>
        <p:spPr>
          <a:xfrm>
            <a:off x="7258050" y="2857500"/>
            <a:ext cx="3970389" cy="1200329"/>
          </a:xfrm>
          <a:prstGeom prst="rect">
            <a:avLst/>
          </a:prstGeom>
          <a:noFill/>
        </p:spPr>
        <p:txBody>
          <a:bodyPr wrap="square" rtlCol="0">
            <a:spAutoFit/>
          </a:bodyPr>
          <a:lstStyle/>
          <a:p>
            <a:r>
              <a:rPr lang="en-US" dirty="0"/>
              <a:t>Here we want to know if there a relation between audience and critic rating, actually we realize that </a:t>
            </a:r>
            <a:r>
              <a:rPr lang="en-US" dirty="0" err="1"/>
              <a:t>almostly</a:t>
            </a:r>
            <a:r>
              <a:rPr lang="en-US" dirty="0"/>
              <a:t> they are neat to each other </a:t>
            </a:r>
          </a:p>
        </p:txBody>
      </p:sp>
    </p:spTree>
    <p:extLst>
      <p:ext uri="{BB962C8B-B14F-4D97-AF65-F5344CB8AC3E}">
        <p14:creationId xmlns:p14="http://schemas.microsoft.com/office/powerpoint/2010/main" val="32319702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C176CC-C25E-493C-B9F6-A16E3A856F67}"/>
              </a:ext>
            </a:extLst>
          </p:cNvPr>
          <p:cNvPicPr>
            <a:picLocks noChangeAspect="1"/>
          </p:cNvPicPr>
          <p:nvPr/>
        </p:nvPicPr>
        <p:blipFill>
          <a:blip r:embed="rId2"/>
          <a:stretch>
            <a:fillRect/>
          </a:stretch>
        </p:blipFill>
        <p:spPr>
          <a:xfrm>
            <a:off x="1137161" y="78658"/>
            <a:ext cx="6473007" cy="1044380"/>
          </a:xfrm>
          <a:prstGeom prst="rect">
            <a:avLst/>
          </a:prstGeom>
        </p:spPr>
      </p:pic>
      <p:pic>
        <p:nvPicPr>
          <p:cNvPr id="5" name="Picture 4" descr="A picture containing chart&#10;&#10;Description automatically generated">
            <a:extLst>
              <a:ext uri="{FF2B5EF4-FFF2-40B4-BE49-F238E27FC236}">
                <a16:creationId xmlns:a16="http://schemas.microsoft.com/office/drawing/2014/main" id="{32C9823F-1D3F-447F-A337-71BBC8D81612}"/>
              </a:ext>
            </a:extLst>
          </p:cNvPr>
          <p:cNvPicPr>
            <a:picLocks noChangeAspect="1"/>
          </p:cNvPicPr>
          <p:nvPr/>
        </p:nvPicPr>
        <p:blipFill>
          <a:blip r:embed="rId3"/>
          <a:stretch>
            <a:fillRect/>
          </a:stretch>
        </p:blipFill>
        <p:spPr>
          <a:xfrm>
            <a:off x="1039486" y="1203283"/>
            <a:ext cx="5875973" cy="4953003"/>
          </a:xfrm>
          <a:prstGeom prst="rect">
            <a:avLst/>
          </a:prstGeom>
        </p:spPr>
      </p:pic>
      <p:sp>
        <p:nvSpPr>
          <p:cNvPr id="6" name="Rectangle 5">
            <a:extLst>
              <a:ext uri="{FF2B5EF4-FFF2-40B4-BE49-F238E27FC236}">
                <a16:creationId xmlns:a16="http://schemas.microsoft.com/office/drawing/2014/main" id="{F02D2270-C727-4077-B02E-3B5828EDC83B}"/>
              </a:ext>
            </a:extLst>
          </p:cNvPr>
          <p:cNvSpPr/>
          <p:nvPr/>
        </p:nvSpPr>
        <p:spPr>
          <a:xfrm>
            <a:off x="7153275" y="238125"/>
            <a:ext cx="4343400" cy="805070"/>
          </a:xfrm>
          <a:prstGeom prst="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0" eaLnBrk="1" latinLnBrk="0" hangingPunct="1">
              <a:spcBef>
                <a:spcPts val="0"/>
              </a:spcBef>
              <a:spcAft>
                <a:spcPts val="0"/>
              </a:spcAft>
            </a:pPr>
            <a:r>
              <a:rPr lang="en-US" dirty="0">
                <a:solidFill>
                  <a:srgbClr val="FFFFFF"/>
                </a:solidFill>
                <a:latin typeface="Calibri" panose="020F0502020204030204" pitchFamily="34" charset="0"/>
              </a:rPr>
              <a:t>Budget an </a:t>
            </a:r>
            <a:r>
              <a:rPr lang="en-US" dirty="0" err="1">
                <a:solidFill>
                  <a:srgbClr val="FFFFFF"/>
                </a:solidFill>
                <a:latin typeface="Calibri" panose="020F0502020204030204" pitchFamily="34" charset="0"/>
              </a:rPr>
              <a:t>dgenre</a:t>
            </a:r>
            <a:r>
              <a:rPr lang="en-US" dirty="0">
                <a:solidFill>
                  <a:srgbClr val="FFFFFF"/>
                </a:solidFill>
                <a:latin typeface="Calibri" panose="020F0502020204030204" pitchFamily="34" charset="0"/>
              </a:rPr>
              <a:t> </a:t>
            </a:r>
            <a:r>
              <a:rPr lang="en-US" dirty="0" err="1">
                <a:solidFill>
                  <a:srgbClr val="FFFFFF"/>
                </a:solidFill>
                <a:latin typeface="Calibri" panose="020F0502020204030204" pitchFamily="34" charset="0"/>
              </a:rPr>
              <a:t>realtion</a:t>
            </a:r>
            <a:endParaRPr lang="en-US" dirty="0">
              <a:effectLst/>
            </a:endParaRPr>
          </a:p>
        </p:txBody>
      </p:sp>
      <p:sp>
        <p:nvSpPr>
          <p:cNvPr id="7" name="TextBox 6">
            <a:extLst>
              <a:ext uri="{FF2B5EF4-FFF2-40B4-BE49-F238E27FC236}">
                <a16:creationId xmlns:a16="http://schemas.microsoft.com/office/drawing/2014/main" id="{416F1A59-383C-4164-8319-081B2A63E835}"/>
              </a:ext>
            </a:extLst>
          </p:cNvPr>
          <p:cNvSpPr txBox="1"/>
          <p:nvPr/>
        </p:nvSpPr>
        <p:spPr>
          <a:xfrm>
            <a:off x="7867650" y="2967335"/>
            <a:ext cx="3629025" cy="923330"/>
          </a:xfrm>
          <a:prstGeom prst="rect">
            <a:avLst/>
          </a:prstGeom>
          <a:noFill/>
        </p:spPr>
        <p:txBody>
          <a:bodyPr wrap="square" rtlCol="0">
            <a:spAutoFit/>
          </a:bodyPr>
          <a:lstStyle/>
          <a:p>
            <a:r>
              <a:rPr lang="en-US" dirty="0"/>
              <a:t>And here we realize that movies which costs most budget are action movies</a:t>
            </a:r>
          </a:p>
        </p:txBody>
      </p:sp>
    </p:spTree>
    <p:extLst>
      <p:ext uri="{BB962C8B-B14F-4D97-AF65-F5344CB8AC3E}">
        <p14:creationId xmlns:p14="http://schemas.microsoft.com/office/powerpoint/2010/main" val="21923525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2D9506-4623-4CCE-95FA-3DF9434F3B29}"/>
              </a:ext>
            </a:extLst>
          </p:cNvPr>
          <p:cNvPicPr>
            <a:picLocks noChangeAspect="1"/>
          </p:cNvPicPr>
          <p:nvPr/>
        </p:nvPicPr>
        <p:blipFill>
          <a:blip r:embed="rId2"/>
          <a:stretch>
            <a:fillRect/>
          </a:stretch>
        </p:blipFill>
        <p:spPr>
          <a:xfrm>
            <a:off x="1270306" y="0"/>
            <a:ext cx="5990303" cy="1153379"/>
          </a:xfrm>
          <a:prstGeom prst="rect">
            <a:avLst/>
          </a:prstGeom>
        </p:spPr>
      </p:pic>
      <p:pic>
        <p:nvPicPr>
          <p:cNvPr id="5" name="Picture 4" descr="Chart, scatter chart&#10;&#10;Description automatically generated">
            <a:extLst>
              <a:ext uri="{FF2B5EF4-FFF2-40B4-BE49-F238E27FC236}">
                <a16:creationId xmlns:a16="http://schemas.microsoft.com/office/drawing/2014/main" id="{47970799-063D-4A8F-86B7-0D9F1FC331AA}"/>
              </a:ext>
            </a:extLst>
          </p:cNvPr>
          <p:cNvPicPr>
            <a:picLocks noChangeAspect="1"/>
          </p:cNvPicPr>
          <p:nvPr/>
        </p:nvPicPr>
        <p:blipFill>
          <a:blip r:embed="rId3"/>
          <a:stretch>
            <a:fillRect/>
          </a:stretch>
        </p:blipFill>
        <p:spPr>
          <a:xfrm>
            <a:off x="1270306" y="1429571"/>
            <a:ext cx="5366468" cy="4681928"/>
          </a:xfrm>
          <a:prstGeom prst="rect">
            <a:avLst/>
          </a:prstGeom>
        </p:spPr>
      </p:pic>
      <p:sp>
        <p:nvSpPr>
          <p:cNvPr id="6" name="Rectangle 5">
            <a:extLst>
              <a:ext uri="{FF2B5EF4-FFF2-40B4-BE49-F238E27FC236}">
                <a16:creationId xmlns:a16="http://schemas.microsoft.com/office/drawing/2014/main" id="{E6EB6A0D-0F57-4A20-BFB1-393D74BFEB54}"/>
              </a:ext>
            </a:extLst>
          </p:cNvPr>
          <p:cNvSpPr/>
          <p:nvPr/>
        </p:nvSpPr>
        <p:spPr>
          <a:xfrm>
            <a:off x="7153275" y="238125"/>
            <a:ext cx="4343400" cy="805070"/>
          </a:xfrm>
          <a:prstGeom prst="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0" eaLnBrk="1" latinLnBrk="0" hangingPunct="1">
              <a:spcBef>
                <a:spcPts val="0"/>
              </a:spcBef>
              <a:spcAft>
                <a:spcPts val="0"/>
              </a:spcAft>
            </a:pPr>
            <a:r>
              <a:rPr lang="en-US" sz="1800" kern="1200" dirty="0">
                <a:solidFill>
                  <a:srgbClr val="FFFFFF"/>
                </a:solidFill>
                <a:effectLst/>
                <a:latin typeface="Calibri" panose="020F0502020204030204" pitchFamily="34" charset="0"/>
                <a:ea typeface="+mn-ea"/>
                <a:cs typeface="+mn-cs"/>
              </a:rPr>
              <a:t>Audience rating and critic rating relation for genres</a:t>
            </a:r>
            <a:endParaRPr lang="en-US" dirty="0">
              <a:effectLst/>
            </a:endParaRPr>
          </a:p>
        </p:txBody>
      </p:sp>
      <p:sp>
        <p:nvSpPr>
          <p:cNvPr id="7" name="TextBox 6">
            <a:extLst>
              <a:ext uri="{FF2B5EF4-FFF2-40B4-BE49-F238E27FC236}">
                <a16:creationId xmlns:a16="http://schemas.microsoft.com/office/drawing/2014/main" id="{6C3512C3-2A8C-4CE4-8DE8-B6E00911C862}"/>
              </a:ext>
            </a:extLst>
          </p:cNvPr>
          <p:cNvSpPr txBox="1"/>
          <p:nvPr/>
        </p:nvSpPr>
        <p:spPr>
          <a:xfrm>
            <a:off x="7496175" y="2943225"/>
            <a:ext cx="3867150" cy="923330"/>
          </a:xfrm>
          <a:prstGeom prst="rect">
            <a:avLst/>
          </a:prstGeom>
          <a:noFill/>
        </p:spPr>
        <p:txBody>
          <a:bodyPr wrap="square" rtlCol="0">
            <a:spAutoFit/>
          </a:bodyPr>
          <a:lstStyle/>
          <a:p>
            <a:r>
              <a:rPr lang="en-US" dirty="0"/>
              <a:t>And here we find out that movies which have most rating whether it’s bad or good rating are comedy movies</a:t>
            </a:r>
          </a:p>
        </p:txBody>
      </p:sp>
    </p:spTree>
    <p:extLst>
      <p:ext uri="{BB962C8B-B14F-4D97-AF65-F5344CB8AC3E}">
        <p14:creationId xmlns:p14="http://schemas.microsoft.com/office/powerpoint/2010/main" val="1195904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76E29F-37A3-41D7-AC30-55981F43B5E8}"/>
              </a:ext>
            </a:extLst>
          </p:cNvPr>
          <p:cNvPicPr>
            <a:picLocks noChangeAspect="1"/>
          </p:cNvPicPr>
          <p:nvPr/>
        </p:nvPicPr>
        <p:blipFill>
          <a:blip r:embed="rId2"/>
          <a:stretch>
            <a:fillRect/>
          </a:stretch>
        </p:blipFill>
        <p:spPr>
          <a:xfrm>
            <a:off x="924233" y="0"/>
            <a:ext cx="6848475" cy="1204961"/>
          </a:xfrm>
          <a:prstGeom prst="rect">
            <a:avLst/>
          </a:prstGeom>
        </p:spPr>
      </p:pic>
      <p:pic>
        <p:nvPicPr>
          <p:cNvPr id="5" name="Picture 4" descr="Diagram&#10;&#10;Description automatically generated">
            <a:extLst>
              <a:ext uri="{FF2B5EF4-FFF2-40B4-BE49-F238E27FC236}">
                <a16:creationId xmlns:a16="http://schemas.microsoft.com/office/drawing/2014/main" id="{5ECCD5AF-E0F1-4831-85A1-2F958296A9C9}"/>
              </a:ext>
            </a:extLst>
          </p:cNvPr>
          <p:cNvPicPr>
            <a:picLocks noChangeAspect="1"/>
          </p:cNvPicPr>
          <p:nvPr/>
        </p:nvPicPr>
        <p:blipFill>
          <a:blip r:embed="rId3"/>
          <a:stretch>
            <a:fillRect/>
          </a:stretch>
        </p:blipFill>
        <p:spPr>
          <a:xfrm>
            <a:off x="1295155" y="1480265"/>
            <a:ext cx="5685749" cy="4732168"/>
          </a:xfrm>
          <a:prstGeom prst="rect">
            <a:avLst/>
          </a:prstGeom>
        </p:spPr>
      </p:pic>
      <p:sp>
        <p:nvSpPr>
          <p:cNvPr id="6" name="Rectangle 5">
            <a:extLst>
              <a:ext uri="{FF2B5EF4-FFF2-40B4-BE49-F238E27FC236}">
                <a16:creationId xmlns:a16="http://schemas.microsoft.com/office/drawing/2014/main" id="{E7BBE0CF-DBAB-4C6C-8E39-D809CA7D9505}"/>
              </a:ext>
            </a:extLst>
          </p:cNvPr>
          <p:cNvSpPr/>
          <p:nvPr/>
        </p:nvSpPr>
        <p:spPr>
          <a:xfrm>
            <a:off x="7153275" y="238125"/>
            <a:ext cx="4343400" cy="805070"/>
          </a:xfrm>
          <a:prstGeom prst="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0" eaLnBrk="1" latinLnBrk="0" hangingPunct="1">
              <a:spcBef>
                <a:spcPts val="0"/>
              </a:spcBef>
              <a:spcAft>
                <a:spcPts val="0"/>
              </a:spcAft>
            </a:pPr>
            <a:r>
              <a:rPr lang="en-US" sz="1800" kern="1200" dirty="0">
                <a:solidFill>
                  <a:srgbClr val="FFFFFF"/>
                </a:solidFill>
                <a:effectLst/>
                <a:latin typeface="Calibri" panose="020F0502020204030204" pitchFamily="34" charset="0"/>
                <a:ea typeface="+mn-ea"/>
                <a:cs typeface="+mn-cs"/>
              </a:rPr>
              <a:t>Audience rating and critic rating relation for genres over random years</a:t>
            </a:r>
            <a:endParaRPr lang="en-US" dirty="0">
              <a:effectLst/>
            </a:endParaRPr>
          </a:p>
        </p:txBody>
      </p:sp>
      <p:sp>
        <p:nvSpPr>
          <p:cNvPr id="7" name="TextBox 6">
            <a:extLst>
              <a:ext uri="{FF2B5EF4-FFF2-40B4-BE49-F238E27FC236}">
                <a16:creationId xmlns:a16="http://schemas.microsoft.com/office/drawing/2014/main" id="{E6AECA5B-558B-49F6-A102-CD347C2DCCB1}"/>
              </a:ext>
            </a:extLst>
          </p:cNvPr>
          <p:cNvSpPr txBox="1"/>
          <p:nvPr/>
        </p:nvSpPr>
        <p:spPr>
          <a:xfrm>
            <a:off x="7429500" y="2690336"/>
            <a:ext cx="4305666" cy="1477328"/>
          </a:xfrm>
          <a:prstGeom prst="rect">
            <a:avLst/>
          </a:prstGeom>
          <a:noFill/>
        </p:spPr>
        <p:txBody>
          <a:bodyPr wrap="none" rtlCol="0">
            <a:spAutoFit/>
          </a:bodyPr>
          <a:lstStyle/>
          <a:p>
            <a:r>
              <a:rPr lang="en-US" dirty="0"/>
              <a:t>We realize that action movies are stand still </a:t>
            </a:r>
          </a:p>
          <a:p>
            <a:r>
              <a:rPr lang="en-US" dirty="0"/>
              <a:t>And adventure movies increases</a:t>
            </a:r>
          </a:p>
          <a:p>
            <a:r>
              <a:rPr lang="en-US" dirty="0"/>
              <a:t>Comedy are still the same</a:t>
            </a:r>
          </a:p>
          <a:p>
            <a:r>
              <a:rPr lang="en-US" dirty="0"/>
              <a:t>And horror too are still the same</a:t>
            </a:r>
          </a:p>
          <a:p>
            <a:r>
              <a:rPr lang="en-US" dirty="0"/>
              <a:t>Romance increase and thriller too increase</a:t>
            </a:r>
          </a:p>
        </p:txBody>
      </p:sp>
    </p:spTree>
    <p:extLst>
      <p:ext uri="{BB962C8B-B14F-4D97-AF65-F5344CB8AC3E}">
        <p14:creationId xmlns:p14="http://schemas.microsoft.com/office/powerpoint/2010/main" val="10133949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137A7007-7D83-4AE3-975A-47541754D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0A1F49B3-5C1C-4EAB-BC69-FD6307F61E4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5" name="Rectangle 34">
            <a:extLst>
              <a:ext uri="{FF2B5EF4-FFF2-40B4-BE49-F238E27FC236}">
                <a16:creationId xmlns:a16="http://schemas.microsoft.com/office/drawing/2014/main" id="{CC7E87CD-7B26-403F-96C6-AA099E659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643" y="1092200"/>
            <a:ext cx="4517009" cy="4515104"/>
          </a:xfrm>
          <a:prstGeom prst="rect">
            <a:avLst/>
          </a:prstGeom>
          <a:solidFill>
            <a:schemeClr val="bg1"/>
          </a:solidFill>
          <a:ln w="57150" cmpd="thickThin">
            <a:solidFill>
              <a:schemeClr val="tx1">
                <a:lumMod val="50000"/>
                <a:lumOff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wo people looking at a computer&#10;&#10;Description automatically generated">
            <a:extLst>
              <a:ext uri="{FF2B5EF4-FFF2-40B4-BE49-F238E27FC236}">
                <a16:creationId xmlns:a16="http://schemas.microsoft.com/office/drawing/2014/main" id="{5303B433-61A7-410B-98D2-7E22ECFB06AF}"/>
              </a:ext>
            </a:extLst>
          </p:cNvPr>
          <p:cNvPicPr>
            <a:picLocks noChangeAspect="1"/>
          </p:cNvPicPr>
          <p:nvPr/>
        </p:nvPicPr>
        <p:blipFill rotWithShape="1">
          <a:blip r:embed="rId4"/>
          <a:srcRect t="8143" r="3" b="30396"/>
          <a:stretch/>
        </p:blipFill>
        <p:spPr>
          <a:xfrm>
            <a:off x="1412683" y="1410208"/>
            <a:ext cx="3876801" cy="3858780"/>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cxnSp>
        <p:nvCxnSpPr>
          <p:cNvPr id="37" name="Straight Connector 36">
            <a:extLst>
              <a:ext uri="{FF2B5EF4-FFF2-40B4-BE49-F238E27FC236}">
                <a16:creationId xmlns:a16="http://schemas.microsoft.com/office/drawing/2014/main" id="{2CF57504-A682-4C65-BF06-DBFF9C7358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2" y="2400639"/>
            <a:ext cx="4802185" cy="0"/>
          </a:xfrm>
          <a:prstGeom prst="line">
            <a:avLst/>
          </a:prstGeom>
        </p:spPr>
        <p:style>
          <a:lnRef idx="2">
            <a:schemeClr val="accent1"/>
          </a:lnRef>
          <a:fillRef idx="0">
            <a:schemeClr val="accent1"/>
          </a:fillRef>
          <a:effectRef idx="1">
            <a:schemeClr val="accent1"/>
          </a:effectRef>
          <a:fontRef idx="minor">
            <a:schemeClr val="tx1"/>
          </a:fontRef>
        </p:style>
      </p:cxnSp>
      <p:sp>
        <p:nvSpPr>
          <p:cNvPr id="30" name="Content Placeholder 8">
            <a:extLst>
              <a:ext uri="{FF2B5EF4-FFF2-40B4-BE49-F238E27FC236}">
                <a16:creationId xmlns:a16="http://schemas.microsoft.com/office/drawing/2014/main" id="{8B6F6288-2A82-440E-BD2D-22E91BF6DE94}"/>
              </a:ext>
            </a:extLst>
          </p:cNvPr>
          <p:cNvSpPr>
            <a:spLocks noGrp="1"/>
          </p:cNvSpPr>
          <p:nvPr>
            <p:ph idx="1"/>
          </p:nvPr>
        </p:nvSpPr>
        <p:spPr>
          <a:xfrm>
            <a:off x="6094412" y="2556932"/>
            <a:ext cx="4802184" cy="3318936"/>
          </a:xfrm>
        </p:spPr>
        <p:txBody>
          <a:bodyPr>
            <a:normAutofit/>
          </a:bodyPr>
          <a:lstStyle/>
          <a:p>
            <a:pPr>
              <a:lnSpc>
                <a:spcPct val="90000"/>
              </a:lnSpc>
            </a:pPr>
            <a:r>
              <a:rPr lang="en-US" sz="2200"/>
              <a:t>According to the visualizations and statistics that are above , we get to produce a good movie and get good revenue , it should be  action with long run time .</a:t>
            </a:r>
          </a:p>
          <a:p>
            <a:pPr>
              <a:lnSpc>
                <a:spcPct val="90000"/>
              </a:lnSpc>
            </a:pPr>
            <a:r>
              <a:rPr lang="en-US" sz="2200"/>
              <a:t>So film store company decided to produce action movie and documentary movie and try to make it long run time to get high popularity and vote average . </a:t>
            </a:r>
          </a:p>
        </p:txBody>
      </p:sp>
    </p:spTree>
    <p:extLst>
      <p:ext uri="{BB962C8B-B14F-4D97-AF65-F5344CB8AC3E}">
        <p14:creationId xmlns:p14="http://schemas.microsoft.com/office/powerpoint/2010/main" val="26037647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B961C7-937F-4198-8EE0-81B99FCE844C}"/>
              </a:ext>
            </a:extLst>
          </p:cNvPr>
          <p:cNvPicPr>
            <a:picLocks noChangeAspect="1"/>
          </p:cNvPicPr>
          <p:nvPr/>
        </p:nvPicPr>
        <p:blipFill>
          <a:blip r:embed="rId2"/>
          <a:stretch>
            <a:fillRect/>
          </a:stretch>
        </p:blipFill>
        <p:spPr>
          <a:xfrm>
            <a:off x="0" y="1428949"/>
            <a:ext cx="6096000" cy="5429051"/>
          </a:xfrm>
          <a:prstGeom prst="rect">
            <a:avLst/>
          </a:prstGeom>
        </p:spPr>
      </p:pic>
      <p:pic>
        <p:nvPicPr>
          <p:cNvPr id="5" name="Picture 4">
            <a:extLst>
              <a:ext uri="{FF2B5EF4-FFF2-40B4-BE49-F238E27FC236}">
                <a16:creationId xmlns:a16="http://schemas.microsoft.com/office/drawing/2014/main" id="{FD2FF120-5E33-4E86-BD03-3E9A59507512}"/>
              </a:ext>
            </a:extLst>
          </p:cNvPr>
          <p:cNvPicPr>
            <a:picLocks noChangeAspect="1"/>
          </p:cNvPicPr>
          <p:nvPr/>
        </p:nvPicPr>
        <p:blipFill>
          <a:blip r:embed="rId3"/>
          <a:stretch>
            <a:fillRect/>
          </a:stretch>
        </p:blipFill>
        <p:spPr>
          <a:xfrm>
            <a:off x="0" y="0"/>
            <a:ext cx="6096000" cy="1428949"/>
          </a:xfrm>
          <a:prstGeom prst="rect">
            <a:avLst/>
          </a:prstGeom>
        </p:spPr>
      </p:pic>
      <p:sp>
        <p:nvSpPr>
          <p:cNvPr id="6" name="Rectangle 5">
            <a:extLst>
              <a:ext uri="{FF2B5EF4-FFF2-40B4-BE49-F238E27FC236}">
                <a16:creationId xmlns:a16="http://schemas.microsoft.com/office/drawing/2014/main" id="{8CE024AB-014A-4C2B-A416-9C2FE3671F58}"/>
              </a:ext>
            </a:extLst>
          </p:cNvPr>
          <p:cNvSpPr/>
          <p:nvPr/>
        </p:nvSpPr>
        <p:spPr>
          <a:xfrm>
            <a:off x="6432958" y="623879"/>
            <a:ext cx="4343400" cy="805070"/>
          </a:xfrm>
          <a:prstGeom prst="rect">
            <a:avLst/>
          </a:prstGeom>
          <a:blipFill>
            <a:blip r:embed="rId4">
              <a:extLst>
                <a:ext uri="{BEBA8EAE-BF5A-486C-A8C5-ECC9F3942E4B}">
                  <a14:imgProps xmlns:a14="http://schemas.microsoft.com/office/drawing/2010/main">
                    <a14:imgLayer r:embed="rId5">
                      <a14:imgEffect>
                        <a14:saturation sat="400000"/>
                      </a14:imgEffect>
                    </a14:imgLayer>
                  </a14:imgProps>
                </a:ext>
              </a:extLst>
            </a:blip>
            <a:tile tx="0" ty="0" sx="100000" sy="100000" flip="none" algn="tl"/>
          </a:blip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FF0000"/>
                </a:solidFill>
              </a:rPr>
              <a:t>Geners</a:t>
            </a:r>
            <a:r>
              <a:rPr lang="en-US" dirty="0">
                <a:solidFill>
                  <a:srgbClr val="FF0000"/>
                </a:solidFill>
              </a:rPr>
              <a:t> of movies</a:t>
            </a:r>
          </a:p>
        </p:txBody>
      </p:sp>
      <p:graphicFrame>
        <p:nvGraphicFramePr>
          <p:cNvPr id="7" name="Content Placeholder 5">
            <a:extLst>
              <a:ext uri="{FF2B5EF4-FFF2-40B4-BE49-F238E27FC236}">
                <a16:creationId xmlns:a16="http://schemas.microsoft.com/office/drawing/2014/main" id="{9898E954-B3C6-45AA-870A-9CF0C9004A5A}"/>
              </a:ext>
            </a:extLst>
          </p:cNvPr>
          <p:cNvGraphicFramePr>
            <a:graphicFrameLocks/>
          </p:cNvGraphicFramePr>
          <p:nvPr>
            <p:extLst>
              <p:ext uri="{D42A27DB-BD31-4B8C-83A1-F6EECF244321}">
                <p14:modId xmlns:p14="http://schemas.microsoft.com/office/powerpoint/2010/main" val="3421576951"/>
              </p:ext>
            </p:extLst>
          </p:nvPr>
        </p:nvGraphicFramePr>
        <p:xfrm>
          <a:off x="6096000" y="2259905"/>
          <a:ext cx="5759042" cy="376713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4895424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EB8E3BF-F464-4900-8994-851061A9A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oup of people sitting around a table&#10;&#10;Description automatically generated with medium confidence">
            <a:extLst>
              <a:ext uri="{FF2B5EF4-FFF2-40B4-BE49-F238E27FC236}">
                <a16:creationId xmlns:a16="http://schemas.microsoft.com/office/drawing/2014/main" id="{D0D494A7-9964-442B-821E-2EDEE23FE37B}"/>
              </a:ext>
            </a:extLst>
          </p:cNvPr>
          <p:cNvPicPr>
            <a:picLocks noChangeAspect="1"/>
          </p:cNvPicPr>
          <p:nvPr/>
        </p:nvPicPr>
        <p:blipFill rotWithShape="1">
          <a:blip r:embed="rId2">
            <a:alphaModFix amt="35000"/>
          </a:blip>
          <a:srcRect/>
          <a:stretch/>
        </p:blipFill>
        <p:spPr>
          <a:xfrm>
            <a:off x="20" y="10"/>
            <a:ext cx="12191979" cy="6857990"/>
          </a:xfrm>
          <a:prstGeom prst="rect">
            <a:avLst/>
          </a:prstGeom>
        </p:spPr>
      </p:pic>
      <p:sp>
        <p:nvSpPr>
          <p:cNvPr id="2" name="Title 1">
            <a:extLst>
              <a:ext uri="{FF2B5EF4-FFF2-40B4-BE49-F238E27FC236}">
                <a16:creationId xmlns:a16="http://schemas.microsoft.com/office/drawing/2014/main" id="{E4D17FDA-14B7-429A-A5D3-F8FC22CFEFB7}"/>
              </a:ext>
            </a:extLst>
          </p:cNvPr>
          <p:cNvSpPr>
            <a:spLocks noGrp="1"/>
          </p:cNvSpPr>
          <p:nvPr>
            <p:ph type="title"/>
          </p:nvPr>
        </p:nvSpPr>
        <p:spPr>
          <a:xfrm>
            <a:off x="1295402" y="982132"/>
            <a:ext cx="9601196" cy="1303867"/>
          </a:xfrm>
        </p:spPr>
        <p:txBody>
          <a:bodyPr>
            <a:normAutofit fontScale="90000"/>
          </a:bodyPr>
          <a:lstStyle/>
          <a:p>
            <a:pPr>
              <a:lnSpc>
                <a:spcPct val="90000"/>
              </a:lnSpc>
            </a:pPr>
            <a:r>
              <a:rPr lang="en-US" sz="2000" b="1" dirty="0">
                <a:solidFill>
                  <a:srgbClr val="FFFFFF"/>
                </a:solidFill>
              </a:rPr>
              <a:t>One of the international companies called &lt;Film Store&gt; decided to produce a group of films in America. The company held a meeting to collect the opinions of the officials and they noticed that all the opinions revolved around choosing their favorite actors and their harmony in the roles together, but all this was just personal opinions, so the most accurate decision was to take data for a large group of films from &lt;Kaggle&gt;, then analyze it and work Visualize it and then get the exact results of making the film and answer the questions that were asked at the beginning, which are:</a:t>
            </a:r>
            <a:br>
              <a:rPr lang="en-US" sz="1400" dirty="0">
                <a:solidFill>
                  <a:srgbClr val="FFFFFF"/>
                </a:solidFill>
              </a:rPr>
            </a:br>
            <a:endParaRPr lang="en-US" sz="1400" dirty="0">
              <a:solidFill>
                <a:srgbClr val="FFFFFF"/>
              </a:solidFill>
            </a:endParaRPr>
          </a:p>
        </p:txBody>
      </p:sp>
      <p:cxnSp>
        <p:nvCxnSpPr>
          <p:cNvPr id="16" name="Straight Connector 15">
            <a:extLst>
              <a:ext uri="{FF2B5EF4-FFF2-40B4-BE49-F238E27FC236}">
                <a16:creationId xmlns:a16="http://schemas.microsoft.com/office/drawing/2014/main" id="{8E0602D6-3A81-42F8-AE67-1BAAFC967C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421466"/>
            <a:ext cx="9144000" cy="0"/>
          </a:xfrm>
          <a:prstGeom prst="line">
            <a:avLst/>
          </a:prstGeom>
          <a:ln w="15875">
            <a:solidFill>
              <a:srgbClr val="FFFFFF"/>
            </a:solidFill>
          </a:ln>
        </p:spPr>
        <p:style>
          <a:lnRef idx="2">
            <a:schemeClr val="accent1"/>
          </a:lnRef>
          <a:fillRef idx="0">
            <a:schemeClr val="accent1"/>
          </a:fillRef>
          <a:effectRef idx="1">
            <a:schemeClr val="accent1"/>
          </a:effectRef>
          <a:fontRef idx="minor">
            <a:schemeClr val="tx1"/>
          </a:fontRef>
        </p:style>
      </p:cxnSp>
      <p:sp>
        <p:nvSpPr>
          <p:cNvPr id="9" name="Content Placeholder 8">
            <a:extLst>
              <a:ext uri="{FF2B5EF4-FFF2-40B4-BE49-F238E27FC236}">
                <a16:creationId xmlns:a16="http://schemas.microsoft.com/office/drawing/2014/main" id="{4DABC254-294C-40DF-B5C9-A3558160543A}"/>
              </a:ext>
            </a:extLst>
          </p:cNvPr>
          <p:cNvSpPr>
            <a:spLocks noGrp="1"/>
          </p:cNvSpPr>
          <p:nvPr>
            <p:ph idx="1"/>
          </p:nvPr>
        </p:nvSpPr>
        <p:spPr>
          <a:xfrm>
            <a:off x="1295401" y="2556934"/>
            <a:ext cx="9601196" cy="3777186"/>
          </a:xfrm>
        </p:spPr>
        <p:txBody>
          <a:bodyPr>
            <a:normAutofit/>
          </a:bodyPr>
          <a:lstStyle/>
          <a:p>
            <a:pPr>
              <a:lnSpc>
                <a:spcPct val="90000"/>
              </a:lnSpc>
            </a:pPr>
            <a:r>
              <a:rPr lang="en-US" sz="1800" dirty="0">
                <a:solidFill>
                  <a:srgbClr val="FFFFFF"/>
                </a:solidFill>
              </a:rPr>
              <a:t>1- What kind of movie would the viewer be most attracted to? Is it comedy, action, romance, etc.?</a:t>
            </a:r>
          </a:p>
          <a:p>
            <a:pPr>
              <a:lnSpc>
                <a:spcPct val="90000"/>
              </a:lnSpc>
            </a:pPr>
            <a:r>
              <a:rPr lang="en-US" sz="1800" dirty="0">
                <a:solidFill>
                  <a:srgbClr val="FFFFFF"/>
                </a:solidFill>
              </a:rPr>
              <a:t>2- Who are the top 10 influential directors in the movies business and the most successful in the field of cinema with the most revenue ? </a:t>
            </a:r>
          </a:p>
          <a:p>
            <a:pPr>
              <a:lnSpc>
                <a:spcPct val="90000"/>
              </a:lnSpc>
            </a:pPr>
            <a:r>
              <a:rPr lang="en-US" sz="1800" dirty="0">
                <a:solidFill>
                  <a:srgbClr val="FFFFFF"/>
                </a:solidFill>
              </a:rPr>
              <a:t>3-What are the top 10 movies we the biggest revenue?</a:t>
            </a:r>
          </a:p>
          <a:p>
            <a:pPr>
              <a:lnSpc>
                <a:spcPct val="90000"/>
              </a:lnSpc>
            </a:pPr>
            <a:r>
              <a:rPr lang="en-US" sz="1800" dirty="0">
                <a:solidFill>
                  <a:srgbClr val="FFFFFF"/>
                </a:solidFill>
              </a:rPr>
              <a:t>4- if there a relation between revenue and budget ? </a:t>
            </a:r>
          </a:p>
          <a:p>
            <a:pPr>
              <a:lnSpc>
                <a:spcPct val="90000"/>
              </a:lnSpc>
            </a:pPr>
            <a:r>
              <a:rPr lang="en-US" sz="1800" dirty="0">
                <a:solidFill>
                  <a:srgbClr val="FFFFFF"/>
                </a:solidFill>
              </a:rPr>
              <a:t>5- what is the relation between budget and revenue consider of genre?</a:t>
            </a:r>
          </a:p>
          <a:p>
            <a:pPr>
              <a:lnSpc>
                <a:spcPct val="90000"/>
              </a:lnSpc>
            </a:pPr>
            <a:r>
              <a:rPr lang="en-US" sz="1800" dirty="0">
                <a:solidFill>
                  <a:srgbClr val="FFFFFF"/>
                </a:solidFill>
              </a:rPr>
              <a:t>6-what is the most genre cost?</a:t>
            </a:r>
          </a:p>
          <a:p>
            <a:pPr>
              <a:lnSpc>
                <a:spcPct val="90000"/>
              </a:lnSpc>
            </a:pPr>
            <a:r>
              <a:rPr lang="en-US" sz="1800" dirty="0">
                <a:solidFill>
                  <a:srgbClr val="FFFFFF"/>
                </a:solidFill>
              </a:rPr>
              <a:t>7-In which year we had the greatest budget and revenue ?</a:t>
            </a:r>
          </a:p>
          <a:p>
            <a:pPr>
              <a:lnSpc>
                <a:spcPct val="90000"/>
              </a:lnSpc>
            </a:pPr>
            <a:r>
              <a:rPr lang="en-US" sz="1800" dirty="0">
                <a:solidFill>
                  <a:srgbClr val="FFFFFF"/>
                </a:solidFill>
              </a:rPr>
              <a:t>8- What are the most rated genre?</a:t>
            </a:r>
          </a:p>
          <a:p>
            <a:pPr>
              <a:lnSpc>
                <a:spcPct val="90000"/>
              </a:lnSpc>
            </a:pPr>
            <a:r>
              <a:rPr lang="en-US" sz="1800" dirty="0">
                <a:solidFill>
                  <a:srgbClr val="FFFFFF"/>
                </a:solidFill>
              </a:rPr>
              <a:t>9-Is there a relation between run time and popularity?</a:t>
            </a:r>
          </a:p>
          <a:p>
            <a:pPr>
              <a:lnSpc>
                <a:spcPct val="90000"/>
              </a:lnSpc>
            </a:pPr>
            <a:endParaRPr lang="en-US" sz="1500" dirty="0">
              <a:solidFill>
                <a:srgbClr val="FFFFFF"/>
              </a:solidFill>
            </a:endParaRPr>
          </a:p>
        </p:txBody>
      </p:sp>
    </p:spTree>
    <p:extLst>
      <p:ext uri="{BB962C8B-B14F-4D97-AF65-F5344CB8AC3E}">
        <p14:creationId xmlns:p14="http://schemas.microsoft.com/office/powerpoint/2010/main" val="27411743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43" name="Picture 21">
            <a:extLst>
              <a:ext uri="{FF2B5EF4-FFF2-40B4-BE49-F238E27FC236}">
                <a16:creationId xmlns:a16="http://schemas.microsoft.com/office/drawing/2014/main" id="{D5E3CF8B-6090-4FFC-B9BE-6FF60AEE4B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cxnSp>
        <p:nvCxnSpPr>
          <p:cNvPr id="45" name="Straight Connector 23">
            <a:extLst>
              <a:ext uri="{FF2B5EF4-FFF2-40B4-BE49-F238E27FC236}">
                <a16:creationId xmlns:a16="http://schemas.microsoft.com/office/drawing/2014/main" id="{F444405B-FBD8-46A8-84D6-CE72780146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 useBgFill="1">
        <p:nvSpPr>
          <p:cNvPr id="46" name="Rectangle 25">
            <a:extLst>
              <a:ext uri="{FF2B5EF4-FFF2-40B4-BE49-F238E27FC236}">
                <a16:creationId xmlns:a16="http://schemas.microsoft.com/office/drawing/2014/main" id="{221A9CB9-F531-48D3-A506-95FE2534D4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27">
            <a:extLst>
              <a:ext uri="{FF2B5EF4-FFF2-40B4-BE49-F238E27FC236}">
                <a16:creationId xmlns:a16="http://schemas.microsoft.com/office/drawing/2014/main" id="{8FD39BF5-DFD4-40A5-8009-2EA1391AB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691" y="494556"/>
            <a:ext cx="11227442" cy="5883295"/>
          </a:xfrm>
          <a:prstGeom prst="rect">
            <a:avLst/>
          </a:prstGeom>
          <a:solidFill>
            <a:schemeClr val="tx2"/>
          </a:solidFill>
          <a:ln>
            <a:noFill/>
          </a:ln>
          <a:effectLst>
            <a:outerShdw blurRad="114300" dist="127000" dir="5400000" sx="99000" sy="99000" algn="t" rotWithShape="0">
              <a:prstClr val="black">
                <a:alpha val="40000"/>
              </a:prstClr>
            </a:outerShdw>
          </a:effectLst>
          <a:scene3d>
            <a:camera prst="orthographicFront"/>
            <a:lightRig rig="twoPt" dir="t"/>
          </a:scene3d>
          <a:sp3d>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Magnifying glass showing decling performance">
            <a:extLst>
              <a:ext uri="{FF2B5EF4-FFF2-40B4-BE49-F238E27FC236}">
                <a16:creationId xmlns:a16="http://schemas.microsoft.com/office/drawing/2014/main" id="{A78AE4A1-2CFA-4D59-BEF9-F58BE3C3CBCA}"/>
              </a:ext>
            </a:extLst>
          </p:cNvPr>
          <p:cNvPicPr>
            <a:picLocks noChangeAspect="1"/>
          </p:cNvPicPr>
          <p:nvPr/>
        </p:nvPicPr>
        <p:blipFill rotWithShape="1">
          <a:blip r:embed="rId4">
            <a:alphaModFix amt="35000"/>
          </a:blip>
          <a:srcRect t="4515" r="1" b="16983"/>
          <a:stretch/>
        </p:blipFill>
        <p:spPr>
          <a:xfrm>
            <a:off x="480691" y="494555"/>
            <a:ext cx="11227442" cy="5883296"/>
          </a:xfrm>
          <a:prstGeom prst="rect">
            <a:avLst/>
          </a:prstGeom>
        </p:spPr>
      </p:pic>
      <p:grpSp>
        <p:nvGrpSpPr>
          <p:cNvPr id="30" name="Group 29">
            <a:extLst>
              <a:ext uri="{FF2B5EF4-FFF2-40B4-BE49-F238E27FC236}">
                <a16:creationId xmlns:a16="http://schemas.microsoft.com/office/drawing/2014/main" id="{3A0F723F-8F96-43F7-9D99-0D837624E1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4020" y="577316"/>
            <a:ext cx="11056826" cy="5728876"/>
            <a:chOff x="574020" y="519524"/>
            <a:chExt cx="11056826" cy="5728876"/>
          </a:xfrm>
        </p:grpSpPr>
        <p:grpSp>
          <p:nvGrpSpPr>
            <p:cNvPr id="31" name="Group 30">
              <a:extLst>
                <a:ext uri="{FF2B5EF4-FFF2-40B4-BE49-F238E27FC236}">
                  <a16:creationId xmlns:a16="http://schemas.microsoft.com/office/drawing/2014/main" id="{F1B4D856-F364-4DDD-BC91-4D024A82528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75937" y="519524"/>
              <a:ext cx="246888" cy="246888"/>
              <a:chOff x="582041" y="6001512"/>
              <a:chExt cx="246888" cy="246888"/>
            </a:xfrm>
          </p:grpSpPr>
          <p:sp useBgFill="1">
            <p:nvSpPr>
              <p:cNvPr id="41" name="Oval 40">
                <a:extLst>
                  <a:ext uri="{FF2B5EF4-FFF2-40B4-BE49-F238E27FC236}">
                    <a16:creationId xmlns:a16="http://schemas.microsoft.com/office/drawing/2014/main" id="{72F1CBC0-365A-4E91-A63B-B7599EDED5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49879"/>
                <a:ext cx="155448" cy="155448"/>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Donut 38">
                <a:extLst>
                  <a:ext uri="{FF2B5EF4-FFF2-40B4-BE49-F238E27FC236}">
                    <a16:creationId xmlns:a16="http://schemas.microsoft.com/office/drawing/2014/main" id="{BE55A32E-C79F-4FD7-8BA4-7F3613D7B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041"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2" name="Group 31">
              <a:extLst>
                <a:ext uri="{FF2B5EF4-FFF2-40B4-BE49-F238E27FC236}">
                  <a16:creationId xmlns:a16="http://schemas.microsoft.com/office/drawing/2014/main" id="{B22DCA41-FD40-45D5-A909-60754B58041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83958" y="6001512"/>
              <a:ext cx="246888" cy="246888"/>
              <a:chOff x="590062" y="6001512"/>
              <a:chExt cx="246888" cy="246888"/>
            </a:xfrm>
          </p:grpSpPr>
          <p:sp useBgFill="1">
            <p:nvSpPr>
              <p:cNvPr id="39" name="Oval 38">
                <a:extLst>
                  <a:ext uri="{FF2B5EF4-FFF2-40B4-BE49-F238E27FC236}">
                    <a16:creationId xmlns:a16="http://schemas.microsoft.com/office/drawing/2014/main" id="{03F3D55A-B20B-496C-B8DC-9E0C593E9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342"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Donut 36">
                <a:extLst>
                  <a:ext uri="{FF2B5EF4-FFF2-40B4-BE49-F238E27FC236}">
                    <a16:creationId xmlns:a16="http://schemas.microsoft.com/office/drawing/2014/main" id="{60221C8D-9A7A-4F34-AEE0-CF6BE6A4F0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062"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a:extLst>
                <a:ext uri="{FF2B5EF4-FFF2-40B4-BE49-F238E27FC236}">
                  <a16:creationId xmlns:a16="http://schemas.microsoft.com/office/drawing/2014/main" id="{B7419ED5-1433-4FFB-A272-D18229B049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519524"/>
              <a:ext cx="246888" cy="246888"/>
              <a:chOff x="574020" y="6001512"/>
              <a:chExt cx="246888" cy="246888"/>
            </a:xfrm>
          </p:grpSpPr>
          <p:sp useBgFill="1">
            <p:nvSpPr>
              <p:cNvPr id="37" name="Oval 36">
                <a:extLst>
                  <a:ext uri="{FF2B5EF4-FFF2-40B4-BE49-F238E27FC236}">
                    <a16:creationId xmlns:a16="http://schemas.microsoft.com/office/drawing/2014/main" id="{8CBEE95B-136E-45DC-90DC-5E7C76EB4A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46304" cy="146304"/>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Donut 34">
                <a:extLst>
                  <a:ext uri="{FF2B5EF4-FFF2-40B4-BE49-F238E27FC236}">
                    <a16:creationId xmlns:a16="http://schemas.microsoft.com/office/drawing/2014/main" id="{7A142A39-09DE-427E-98BE-AB81BBA21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4" name="Group 33">
              <a:extLst>
                <a:ext uri="{FF2B5EF4-FFF2-40B4-BE49-F238E27FC236}">
                  <a16:creationId xmlns:a16="http://schemas.microsoft.com/office/drawing/2014/main" id="{C6260297-94CB-4B81-B325-16CE9D23D59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4020" y="6001512"/>
              <a:ext cx="246888" cy="246888"/>
              <a:chOff x="574020" y="6001512"/>
              <a:chExt cx="246888" cy="246888"/>
            </a:xfrm>
          </p:grpSpPr>
          <p:sp useBgFill="1">
            <p:nvSpPr>
              <p:cNvPr id="35" name="Oval 34">
                <a:extLst>
                  <a:ext uri="{FF2B5EF4-FFF2-40B4-BE49-F238E27FC236}">
                    <a16:creationId xmlns:a16="http://schemas.microsoft.com/office/drawing/2014/main" id="{2CFE29B2-BBC3-4B31-9C8A-D8378E5CE0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2300" y="6057900"/>
                <a:ext cx="139700" cy="139700"/>
              </a:xfrm>
              <a:prstGeom prst="ellipse">
                <a:avLst/>
              </a:prstGeom>
              <a:ln>
                <a:noFill/>
              </a:ln>
              <a:effectLst>
                <a:innerShdw blurRad="50800">
                  <a:schemeClr val="tx1">
                    <a:alpha val="6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Donut 32">
                <a:extLst>
                  <a:ext uri="{FF2B5EF4-FFF2-40B4-BE49-F238E27FC236}">
                    <a16:creationId xmlns:a16="http://schemas.microsoft.com/office/drawing/2014/main" id="{9A38BB73-EDDD-49D1-A06C-2B793E000A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4020" y="6001512"/>
                <a:ext cx="246888" cy="246888"/>
              </a:xfrm>
              <a:prstGeom prst="donut">
                <a:avLst>
                  <a:gd name="adj" fmla="val 26304"/>
                </a:avLst>
              </a:prstGeom>
              <a:gradFill>
                <a:gsLst>
                  <a:gs pos="20000">
                    <a:srgbClr val="949494"/>
                  </a:gs>
                  <a:gs pos="30000">
                    <a:srgbClr val="B2B2B2"/>
                  </a:gs>
                  <a:gs pos="51000">
                    <a:srgbClr val="E0DEDE">
                      <a:lumMod val="92000"/>
                    </a:srgbClr>
                  </a:gs>
                  <a:gs pos="8000">
                    <a:schemeClr val="bg1">
                      <a:lumMod val="41000"/>
                      <a:lumOff val="59000"/>
                    </a:schemeClr>
                  </a:gs>
                  <a:gs pos="89000">
                    <a:srgbClr val="7A7A7A"/>
                  </a:gs>
                </a:gsLst>
                <a:lin ang="3600000" scaled="0"/>
              </a:gradFill>
              <a:ln>
                <a:noFill/>
              </a:ln>
              <a:effectLst>
                <a:outerShdw blurRad="63500" sx="101000" sy="101000" algn="ctr" rotWithShape="0">
                  <a:prstClr val="black">
                    <a:alpha val="48000"/>
                  </a:prstClr>
                </a:outerShdw>
              </a:effectLst>
              <a:scene3d>
                <a:camera prst="orthographicFront"/>
                <a:lightRig rig="threePt" dir="t">
                  <a:rot lat="0" lon="0" rev="21360000"/>
                </a:lightRig>
              </a:scene3d>
              <a:sp3d>
                <a:bevelT w="19050" h="31750"/>
                <a:contourClr>
                  <a:srgbClr val="F1F1F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4" name="Title 3">
            <a:extLst>
              <a:ext uri="{FF2B5EF4-FFF2-40B4-BE49-F238E27FC236}">
                <a16:creationId xmlns:a16="http://schemas.microsoft.com/office/drawing/2014/main" id="{62811F92-A509-47FD-9CA4-D3980A9E3BDD}"/>
              </a:ext>
            </a:extLst>
          </p:cNvPr>
          <p:cNvSpPr>
            <a:spLocks noGrp="1"/>
          </p:cNvSpPr>
          <p:nvPr>
            <p:ph type="title"/>
          </p:nvPr>
        </p:nvSpPr>
        <p:spPr>
          <a:xfrm>
            <a:off x="2224403" y="1113698"/>
            <a:ext cx="8229600" cy="2345264"/>
          </a:xfrm>
        </p:spPr>
        <p:txBody>
          <a:bodyPr vert="horz" lIns="91440" tIns="45720" rIns="91440" bIns="45720" rtlCol="0" anchor="b">
            <a:normAutofit/>
          </a:bodyPr>
          <a:lstStyle/>
          <a:p>
            <a:pPr>
              <a:lnSpc>
                <a:spcPct val="90000"/>
              </a:lnSpc>
            </a:pPr>
            <a:r>
              <a:rPr lang="en-US" sz="2300" b="1" spc="-120" dirty="0">
                <a:solidFill>
                  <a:schemeClr val="bg1"/>
                </a:solidFill>
              </a:rPr>
              <a:t>The answer to these questions will be obtained from the data visualization application using many useful plots. In this analysis we are looking for unexpected case or visual for our data we all know that it’s normal when you pay more revenue the better the movie will be and the more it will gain revenue, it’s expected, so far, we are looking in this report for unexpected relation make our data more obvious .</a:t>
            </a:r>
            <a:endParaRPr lang="en-US" sz="2300" b="1" spc="-120" baseline="0" dirty="0">
              <a:solidFill>
                <a:schemeClr val="bg1"/>
              </a:solidFill>
            </a:endParaRPr>
          </a:p>
        </p:txBody>
      </p:sp>
      <p:cxnSp>
        <p:nvCxnSpPr>
          <p:cNvPr id="44" name="Straight Connector 43">
            <a:extLst>
              <a:ext uri="{FF2B5EF4-FFF2-40B4-BE49-F238E27FC236}">
                <a16:creationId xmlns:a16="http://schemas.microsoft.com/office/drawing/2014/main" id="{9135029A-5B59-4B80-8F56-B7BB132D67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70123" y="3594428"/>
            <a:ext cx="813816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13945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5081F38-9A41-4E6D-96F1-FF28C05F13D3}"/>
              </a:ext>
            </a:extLst>
          </p:cNvPr>
          <p:cNvSpPr>
            <a:spLocks noGrp="1"/>
          </p:cNvSpPr>
          <p:nvPr>
            <p:ph type="subTitle" idx="1"/>
          </p:nvPr>
        </p:nvSpPr>
        <p:spPr>
          <a:xfrm>
            <a:off x="4896607" y="1610140"/>
            <a:ext cx="5097294" cy="3935895"/>
          </a:xfrm>
        </p:spPr>
        <p:txBody>
          <a:bodyPr>
            <a:normAutofit/>
          </a:bodyPr>
          <a:lstStyle/>
          <a:p>
            <a:r>
              <a:rPr lang="en-US" sz="2400" b="1" cap="none" dirty="0">
                <a:solidFill>
                  <a:schemeClr val="tx1"/>
                </a:solidFill>
                <a:latin typeface="+mn-lt"/>
                <a:cs typeface="+mn-cs"/>
              </a:rPr>
              <a:t>The first plot is the </a:t>
            </a:r>
            <a:r>
              <a:rPr lang="en-US" sz="2400" b="1" cap="none" dirty="0" err="1">
                <a:solidFill>
                  <a:schemeClr val="tx1"/>
                </a:solidFill>
                <a:latin typeface="+mn-lt"/>
                <a:cs typeface="+mn-cs"/>
              </a:rPr>
              <a:t>bie</a:t>
            </a:r>
            <a:r>
              <a:rPr lang="en-US" sz="2400" b="1" cap="none" dirty="0">
                <a:solidFill>
                  <a:schemeClr val="tx1"/>
                </a:solidFill>
                <a:latin typeface="+mn-lt"/>
                <a:cs typeface="+mn-cs"/>
              </a:rPr>
              <a:t> chart that we will use to illustrate the main features of the appropriate data distribution. it was used to determine the most movie</a:t>
            </a:r>
            <a:r>
              <a:rPr lang="ar-EG" sz="2400" b="1" cap="none" dirty="0">
                <a:solidFill>
                  <a:schemeClr val="tx1"/>
                </a:solidFill>
                <a:latin typeface="+mn-lt"/>
                <a:cs typeface="+mn-cs"/>
              </a:rPr>
              <a:t> </a:t>
            </a:r>
            <a:r>
              <a:rPr lang="en-US" sz="2400" b="1" cap="none" dirty="0">
                <a:solidFill>
                  <a:schemeClr val="tx1"/>
                </a:solidFill>
                <a:latin typeface="+mn-lt"/>
                <a:cs typeface="+mn-cs"/>
              </a:rPr>
              <a:t>who get the high vote average, and therefore the most frequent type is mostly the kind that the viewer likes. we can consider this type as the answer to the first question</a:t>
            </a:r>
            <a:r>
              <a:rPr lang="ar-EG" sz="2400" b="1" cap="none" dirty="0">
                <a:solidFill>
                  <a:schemeClr val="tx1"/>
                </a:solidFill>
                <a:latin typeface="+mn-lt"/>
                <a:cs typeface="+mn-cs"/>
              </a:rPr>
              <a:t> </a:t>
            </a:r>
            <a:r>
              <a:rPr lang="en-US" sz="2400" b="1" cap="none" dirty="0">
                <a:solidFill>
                  <a:schemeClr val="tx1"/>
                </a:solidFill>
                <a:latin typeface="+mn-lt"/>
                <a:cs typeface="+mn-cs"/>
              </a:rPr>
              <a:t>,it is documentary movies</a:t>
            </a:r>
            <a:r>
              <a:rPr lang="en-US" sz="2400" b="1" dirty="0">
                <a:solidFill>
                  <a:schemeClr val="tx1"/>
                </a:solidFill>
                <a:latin typeface="+mn-lt"/>
                <a:cs typeface="+mn-cs"/>
              </a:rPr>
              <a:t>.</a:t>
            </a:r>
          </a:p>
        </p:txBody>
      </p:sp>
      <p:pic>
        <p:nvPicPr>
          <p:cNvPr id="5" name="Picture 4" descr="Timeline&#10;&#10;Description automatically generated">
            <a:extLst>
              <a:ext uri="{FF2B5EF4-FFF2-40B4-BE49-F238E27FC236}">
                <a16:creationId xmlns:a16="http://schemas.microsoft.com/office/drawing/2014/main" id="{5ABA5421-CAA8-451E-81B1-E0E238DD8EB5}"/>
              </a:ext>
            </a:extLst>
          </p:cNvPr>
          <p:cNvPicPr>
            <a:picLocks noChangeAspect="1"/>
          </p:cNvPicPr>
          <p:nvPr/>
        </p:nvPicPr>
        <p:blipFill>
          <a:blip r:embed="rId2"/>
          <a:stretch>
            <a:fillRect/>
          </a:stretch>
        </p:blipFill>
        <p:spPr>
          <a:xfrm>
            <a:off x="0" y="377688"/>
            <a:ext cx="4923268" cy="6172200"/>
          </a:xfrm>
          <a:prstGeom prst="rect">
            <a:avLst/>
          </a:prstGeom>
        </p:spPr>
      </p:pic>
    </p:spTree>
    <p:extLst>
      <p:ext uri="{BB962C8B-B14F-4D97-AF65-F5344CB8AC3E}">
        <p14:creationId xmlns:p14="http://schemas.microsoft.com/office/powerpoint/2010/main" val="3806549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4ED68D-AD7D-4203-B406-593295DC5AA0}"/>
              </a:ext>
            </a:extLst>
          </p:cNvPr>
          <p:cNvPicPr>
            <a:picLocks noChangeAspect="1"/>
          </p:cNvPicPr>
          <p:nvPr/>
        </p:nvPicPr>
        <p:blipFill>
          <a:blip r:embed="rId2"/>
          <a:stretch>
            <a:fillRect/>
          </a:stretch>
        </p:blipFill>
        <p:spPr>
          <a:xfrm>
            <a:off x="25864" y="742950"/>
            <a:ext cx="8032286" cy="5657850"/>
          </a:xfrm>
          <a:prstGeom prst="rect">
            <a:avLst/>
          </a:prstGeom>
        </p:spPr>
      </p:pic>
      <p:pic>
        <p:nvPicPr>
          <p:cNvPr id="5" name="Picture 4">
            <a:extLst>
              <a:ext uri="{FF2B5EF4-FFF2-40B4-BE49-F238E27FC236}">
                <a16:creationId xmlns:a16="http://schemas.microsoft.com/office/drawing/2014/main" id="{4079D3B0-6E14-4E76-A8EF-45F4FFE6B530}"/>
              </a:ext>
            </a:extLst>
          </p:cNvPr>
          <p:cNvPicPr>
            <a:picLocks noChangeAspect="1"/>
          </p:cNvPicPr>
          <p:nvPr/>
        </p:nvPicPr>
        <p:blipFill>
          <a:blip r:embed="rId3"/>
          <a:stretch>
            <a:fillRect/>
          </a:stretch>
        </p:blipFill>
        <p:spPr>
          <a:xfrm>
            <a:off x="0" y="9423"/>
            <a:ext cx="8058150" cy="733527"/>
          </a:xfrm>
          <a:prstGeom prst="rect">
            <a:avLst/>
          </a:prstGeom>
        </p:spPr>
      </p:pic>
      <p:sp>
        <p:nvSpPr>
          <p:cNvPr id="6" name="Rectangle 5">
            <a:extLst>
              <a:ext uri="{FF2B5EF4-FFF2-40B4-BE49-F238E27FC236}">
                <a16:creationId xmlns:a16="http://schemas.microsoft.com/office/drawing/2014/main" id="{18986FF9-8D49-49C7-AD74-BE19AAEAEB2B}"/>
              </a:ext>
            </a:extLst>
          </p:cNvPr>
          <p:cNvSpPr/>
          <p:nvPr/>
        </p:nvSpPr>
        <p:spPr>
          <a:xfrm>
            <a:off x="7400135" y="9423"/>
            <a:ext cx="4343400" cy="805070"/>
          </a:xfrm>
          <a:prstGeom prst="rect">
            <a:avLst/>
          </a:prstGeom>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rtl="0" eaLnBrk="1" latinLnBrk="0" hangingPunct="1">
              <a:spcBef>
                <a:spcPts val="0"/>
              </a:spcBef>
              <a:spcAft>
                <a:spcPts val="0"/>
              </a:spcAft>
            </a:pPr>
            <a:r>
              <a:rPr lang="en-US" sz="1800" kern="1200" dirty="0">
                <a:solidFill>
                  <a:srgbClr val="FFFFFF"/>
                </a:solidFill>
                <a:effectLst/>
                <a:latin typeface="Calibri" panose="020F0502020204030204" pitchFamily="34" charset="0"/>
                <a:ea typeface="+mn-ea"/>
                <a:cs typeface="+mn-cs"/>
              </a:rPr>
              <a:t>Vote average with genre</a:t>
            </a:r>
            <a:endParaRPr lang="en-US" dirty="0">
              <a:effectLst/>
            </a:endParaRPr>
          </a:p>
        </p:txBody>
      </p:sp>
      <p:sp>
        <p:nvSpPr>
          <p:cNvPr id="7" name="TextBox 6">
            <a:extLst>
              <a:ext uri="{FF2B5EF4-FFF2-40B4-BE49-F238E27FC236}">
                <a16:creationId xmlns:a16="http://schemas.microsoft.com/office/drawing/2014/main" id="{1D3D4EB2-4F09-45CC-B237-C5A4059D792F}"/>
              </a:ext>
            </a:extLst>
          </p:cNvPr>
          <p:cNvSpPr txBox="1"/>
          <p:nvPr/>
        </p:nvSpPr>
        <p:spPr>
          <a:xfrm>
            <a:off x="8058151" y="2967335"/>
            <a:ext cx="3580572" cy="1200329"/>
          </a:xfrm>
          <a:prstGeom prst="rect">
            <a:avLst/>
          </a:prstGeom>
          <a:noFill/>
        </p:spPr>
        <p:txBody>
          <a:bodyPr wrap="square" rtlCol="0">
            <a:spAutoFit/>
          </a:bodyPr>
          <a:lstStyle/>
          <a:p>
            <a:r>
              <a:rPr lang="en-US" dirty="0"/>
              <a:t>Here we realize that the biggest number of vote average is action movies but the highest average is for documentary movies</a:t>
            </a:r>
          </a:p>
        </p:txBody>
      </p:sp>
    </p:spTree>
    <p:extLst>
      <p:ext uri="{BB962C8B-B14F-4D97-AF65-F5344CB8AC3E}">
        <p14:creationId xmlns:p14="http://schemas.microsoft.com/office/powerpoint/2010/main" val="2640795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B31C9-2A1F-4701-8C23-FD70538B023F}"/>
              </a:ext>
            </a:extLst>
          </p:cNvPr>
          <p:cNvSpPr>
            <a:spLocks noGrp="1"/>
          </p:cNvSpPr>
          <p:nvPr>
            <p:ph type="title"/>
          </p:nvPr>
        </p:nvSpPr>
        <p:spPr>
          <a:xfrm>
            <a:off x="7022981" y="969594"/>
            <a:ext cx="4105072" cy="5077838"/>
          </a:xfrm>
        </p:spPr>
        <p:txBody>
          <a:bodyPr/>
          <a:lstStyle/>
          <a:p>
            <a:r>
              <a:rPr lang="en-US" sz="2400" b="1" dirty="0">
                <a:latin typeface="+mn-lt"/>
              </a:rPr>
              <a:t>The second plot is the bar plot that we will use to determine top 10 director names with the most profit earned, and to determine whether there is a relationship between director and the profit earned.</a:t>
            </a:r>
          </a:p>
        </p:txBody>
      </p:sp>
      <p:pic>
        <p:nvPicPr>
          <p:cNvPr id="7" name="Picture 6" descr="Chart, bar chart&#10;&#10;Description automatically generated">
            <a:extLst>
              <a:ext uri="{FF2B5EF4-FFF2-40B4-BE49-F238E27FC236}">
                <a16:creationId xmlns:a16="http://schemas.microsoft.com/office/drawing/2014/main" id="{2D0422E8-CB0F-4AD3-9887-698813CF79D0}"/>
              </a:ext>
            </a:extLst>
          </p:cNvPr>
          <p:cNvPicPr>
            <a:picLocks noChangeAspect="1"/>
          </p:cNvPicPr>
          <p:nvPr/>
        </p:nvPicPr>
        <p:blipFill>
          <a:blip r:embed="rId2"/>
          <a:stretch>
            <a:fillRect/>
          </a:stretch>
        </p:blipFill>
        <p:spPr>
          <a:xfrm>
            <a:off x="453005" y="453006"/>
            <a:ext cx="6350467" cy="5938269"/>
          </a:xfrm>
          <a:prstGeom prst="rect">
            <a:avLst/>
          </a:prstGeom>
        </p:spPr>
      </p:pic>
    </p:spTree>
    <p:extLst>
      <p:ext uri="{BB962C8B-B14F-4D97-AF65-F5344CB8AC3E}">
        <p14:creationId xmlns:p14="http://schemas.microsoft.com/office/powerpoint/2010/main" val="3592964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68894672-B36B-4FC6-BC5A-35349406682D}"/>
              </a:ext>
            </a:extLst>
          </p:cNvPr>
          <p:cNvPicPr>
            <a:picLocks noChangeAspect="1"/>
          </p:cNvPicPr>
          <p:nvPr/>
        </p:nvPicPr>
        <p:blipFill>
          <a:blip r:embed="rId2"/>
          <a:stretch>
            <a:fillRect/>
          </a:stretch>
        </p:blipFill>
        <p:spPr>
          <a:xfrm>
            <a:off x="1494183" y="0"/>
            <a:ext cx="9203634" cy="999582"/>
          </a:xfrm>
          <a:prstGeom prst="rect">
            <a:avLst/>
          </a:prstGeom>
        </p:spPr>
      </p:pic>
      <p:sp>
        <p:nvSpPr>
          <p:cNvPr id="11" name="TextBox 10">
            <a:extLst>
              <a:ext uri="{FF2B5EF4-FFF2-40B4-BE49-F238E27FC236}">
                <a16:creationId xmlns:a16="http://schemas.microsoft.com/office/drawing/2014/main" id="{4CCC21E8-A95C-400C-8AAC-7AECC169F04F}"/>
              </a:ext>
            </a:extLst>
          </p:cNvPr>
          <p:cNvSpPr txBox="1"/>
          <p:nvPr/>
        </p:nvSpPr>
        <p:spPr>
          <a:xfrm>
            <a:off x="7573618" y="2613991"/>
            <a:ext cx="3617843" cy="646331"/>
          </a:xfrm>
          <a:prstGeom prst="rect">
            <a:avLst/>
          </a:prstGeom>
          <a:solidFill>
            <a:schemeClr val="tx1"/>
          </a:solidFill>
        </p:spPr>
        <p:txBody>
          <a:bodyPr wrap="square" rtlCol="0">
            <a:spAutoFit/>
          </a:bodyPr>
          <a:lstStyle/>
          <a:p>
            <a:r>
              <a:rPr lang="en-US" dirty="0">
                <a:solidFill>
                  <a:schemeClr val="bg1"/>
                </a:solidFill>
              </a:rPr>
              <a:t>Third plot is a simple sorting for top 10 movies depending on its revenue</a:t>
            </a:r>
          </a:p>
        </p:txBody>
      </p:sp>
      <p:pic>
        <p:nvPicPr>
          <p:cNvPr id="12" name="Picture 11" descr="Chart, funnel chart&#10;&#10;Description automatically generated">
            <a:extLst>
              <a:ext uri="{FF2B5EF4-FFF2-40B4-BE49-F238E27FC236}">
                <a16:creationId xmlns:a16="http://schemas.microsoft.com/office/drawing/2014/main" id="{2BC4B856-6E07-42E8-A444-DE2E42C2A587}"/>
              </a:ext>
            </a:extLst>
          </p:cNvPr>
          <p:cNvPicPr>
            <a:picLocks noChangeAspect="1"/>
          </p:cNvPicPr>
          <p:nvPr/>
        </p:nvPicPr>
        <p:blipFill rotWithShape="1">
          <a:blip r:embed="rId3"/>
          <a:srcRect t="7355" r="1" b="11923"/>
          <a:stretch/>
        </p:blipFill>
        <p:spPr>
          <a:xfrm>
            <a:off x="844827" y="1227299"/>
            <a:ext cx="6286079" cy="4778569"/>
          </a:xfrm>
          <a:prstGeom prst="rect">
            <a:avLst/>
          </a:prstGeom>
        </p:spPr>
      </p:pic>
    </p:spTree>
    <p:extLst>
      <p:ext uri="{BB962C8B-B14F-4D97-AF65-F5344CB8AC3E}">
        <p14:creationId xmlns:p14="http://schemas.microsoft.com/office/powerpoint/2010/main" val="422621199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AB946B"/>
      </a:accent1>
      <a:accent2>
        <a:srgbClr val="C04F32"/>
      </a:accent2>
      <a:accent3>
        <a:srgbClr val="DD8C3C"/>
      </a:accent3>
      <a:accent4>
        <a:srgbClr val="8E684C"/>
      </a:accent4>
      <a:accent5>
        <a:srgbClr val="CBAF62"/>
      </a:accent5>
      <a:accent6>
        <a:srgbClr val="803348"/>
      </a:accent6>
      <a:hlink>
        <a:srgbClr val="86724D"/>
      </a:hlink>
      <a:folHlink>
        <a:srgbClr val="B99E84"/>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A2BEDC8B-F191-493B-BA33-0F4F800A89D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1473</TotalTime>
  <Words>1413</Words>
  <Application>Microsoft Office PowerPoint</Application>
  <PresentationFormat>Widescreen</PresentationFormat>
  <Paragraphs>68</Paragraphs>
  <Slides>28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Garamond</vt:lpstr>
      <vt:lpstr>Organic</vt:lpstr>
      <vt:lpstr>PowerPoint Presentation</vt:lpstr>
      <vt:lpstr> About Data </vt:lpstr>
      <vt:lpstr>PowerPoint Presentation</vt:lpstr>
      <vt:lpstr>One of the international companies called &lt;Film Store&gt; decided to produce a group of films in America. The company held a meeting to collect the opinions of the officials and they noticed that all the opinions revolved around choosing their favorite actors and their harmony in the roles together, but all this was just personal opinions, so the most accurate decision was to take data for a large group of films from &lt;Kaggle&gt;, then analyze it and work Visualize it and then get the exact results of making the film and answer the questions that were asked at the beginning, which are: </vt:lpstr>
      <vt:lpstr>The answer to these questions will be obtained from the data visualization application using many useful plots. In this analysis we are looking for unexpected case or visual for our data we all know that it’s normal when you pay more revenue the better the movie will be and the more it will gain revenue, it’s expected, so far, we are looking in this report for unexpected relation make our data more obvious .</vt:lpstr>
      <vt:lpstr>PowerPoint Presentation</vt:lpstr>
      <vt:lpstr>PowerPoint Presentation</vt:lpstr>
      <vt:lpstr>The second plot is the bar plot that we will use to determine top 10 director names with the most profit earned, and to determine whether there is a relationship between director and the profit earned.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project</dc:title>
  <dc:creator>Mohamed Hassan</dc:creator>
  <cp:lastModifiedBy>Mohamed Khaled</cp:lastModifiedBy>
  <cp:revision>40</cp:revision>
  <dcterms:created xsi:type="dcterms:W3CDTF">2021-12-26T11:57:11Z</dcterms:created>
  <dcterms:modified xsi:type="dcterms:W3CDTF">2022-01-08T08:57:48Z</dcterms:modified>
</cp:coreProperties>
</file>